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39"/>
  </p:notesMasterIdLst>
  <p:sldIdLst>
    <p:sldId id="257" r:id="rId3"/>
    <p:sldId id="258" r:id="rId4"/>
    <p:sldId id="259" r:id="rId5"/>
    <p:sldId id="367" r:id="rId6"/>
    <p:sldId id="267" r:id="rId7"/>
    <p:sldId id="399" r:id="rId8"/>
    <p:sldId id="351" r:id="rId9"/>
    <p:sldId id="400" r:id="rId10"/>
    <p:sldId id="402" r:id="rId11"/>
    <p:sldId id="346" r:id="rId12"/>
    <p:sldId id="337" r:id="rId13"/>
    <p:sldId id="352" r:id="rId14"/>
    <p:sldId id="361" r:id="rId15"/>
    <p:sldId id="369" r:id="rId16"/>
    <p:sldId id="344" r:id="rId17"/>
    <p:sldId id="270" r:id="rId18"/>
    <p:sldId id="354" r:id="rId19"/>
    <p:sldId id="365" r:id="rId20"/>
    <p:sldId id="339" r:id="rId21"/>
    <p:sldId id="341" r:id="rId22"/>
    <p:sldId id="355" r:id="rId23"/>
    <p:sldId id="340" r:id="rId24"/>
    <p:sldId id="364" r:id="rId25"/>
    <p:sldId id="366" r:id="rId26"/>
    <p:sldId id="368" r:id="rId27"/>
    <p:sldId id="350" r:id="rId28"/>
    <p:sldId id="356" r:id="rId29"/>
    <p:sldId id="345" r:id="rId30"/>
    <p:sldId id="343" r:id="rId31"/>
    <p:sldId id="358" r:id="rId32"/>
    <p:sldId id="329" r:id="rId33"/>
    <p:sldId id="333" r:id="rId34"/>
    <p:sldId id="359" r:id="rId35"/>
    <p:sldId id="338" r:id="rId36"/>
    <p:sldId id="370" r:id="rId37"/>
    <p:sldId id="283" r:id="rId38"/>
  </p:sldIdLst>
  <p:sldSz cx="12192000" cy="6858000"/>
  <p:notesSz cx="6858000" cy="9144000"/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先生 江" initials="先生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6D3C91"/>
    <a:srgbClr val="ED7D31"/>
    <a:srgbClr val="E4BDE4"/>
    <a:srgbClr val="3F403E"/>
    <a:srgbClr val="B6B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7" autoAdjust="0"/>
    <p:restoredTop sz="85695" autoAdjust="0"/>
  </p:normalViewPr>
  <p:slideViewPr>
    <p:cSldViewPr snapToGrid="0">
      <p:cViewPr varScale="1">
        <p:scale>
          <a:sx n="64" d="100"/>
          <a:sy n="64" d="100"/>
        </p:scale>
        <p:origin x="1122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tags" Target="tags/tag1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media/image1.png>
</file>

<file path=ppt/media/image10.png>
</file>

<file path=ppt/media/image11.jpe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322DC-5FCB-4F0D-93D9-807451E5E8E7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1F297-A9A6-4A28-9421-18AB030D936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03343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15285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38174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2573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4877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3595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4448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9196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1148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由于只为存在的结点分配空间，所以不会出现顺序链表的问题。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6114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ym typeface="Arial" panose="020B0604020202020204" pitchFamily="34" charset="0"/>
              </a:rPr>
              <a:t>是树结构进行基本操作：插入、删除、修改、查找和排序运算的前提，是二叉树一切运算的基础和核心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14644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然后我们讲讲遍历的两种非递归实现方式，第一种是利用栈，第二种是用三叉链表。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8669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接下来我们讲讲层次遍历。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2351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决策树是一种</a:t>
            </a:r>
            <a:r>
              <a:rPr lang="zh-CN" altLang="en-US" sz="1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分类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sz="1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预测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方法，基于</a:t>
            </a:r>
            <a:r>
              <a:rPr lang="zh-CN" altLang="en-US" sz="1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特征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进行分类，形成树状结构，其中</a:t>
            </a:r>
            <a:r>
              <a:rPr lang="zh-CN" altLang="en-US" sz="1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内部结点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表示一个特征，</a:t>
            </a:r>
            <a:r>
              <a:rPr lang="zh-CN" altLang="en-US" sz="1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叶子节点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表示一个分类结果</a:t>
            </a:r>
            <a:endParaRPr lang="en-US" altLang="zh-CN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/>
              <a:t>编译器在</a:t>
            </a:r>
            <a:r>
              <a:rPr lang="zh-CN" altLang="en-US" sz="1200" b="1" dirty="0"/>
              <a:t>前端</a:t>
            </a:r>
            <a:r>
              <a:rPr lang="zh-CN" altLang="en-US" sz="1200" dirty="0"/>
              <a:t>对不同的语言进行词法，语法分析和语义分析后，产生抽象语法树形成中间代码作为输出，供</a:t>
            </a:r>
            <a:r>
              <a:rPr lang="zh-CN" altLang="en-US" sz="1200" b="1" dirty="0"/>
              <a:t>后端</a:t>
            </a:r>
            <a:r>
              <a:rPr lang="zh-CN" altLang="en-US" sz="1200" dirty="0"/>
              <a:t>处理</a:t>
            </a:r>
            <a:endParaRPr lang="zh-CN" altLang="en-US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你们看这个是不是很熟悉，没错啦，这个就是二叉树，那我们作业就做这个好了。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4020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850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980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778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384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接下来我们就来学习一下，树与二叉树。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194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6626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148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1F297-A9A6-4A28-9421-18AB030D936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709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589BB-EA7B-49B5-BD33-BD073CA01B73}" type="datetimeFigureOut">
              <a:rPr lang="zh-CN" altLang="en-US" smtClean="0"/>
              <a:t>2020/4/24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870AE-75A2-48E5-89FB-43214A058C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5.png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7.emf"/><Relationship Id="rId4" Type="http://schemas.openxmlformats.org/officeDocument/2006/relationships/oleObject" Target="../embeddings/oleObject2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3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7.xml"/><Relationship Id="rId7" Type="http://schemas.openxmlformats.org/officeDocument/2006/relationships/notesSlide" Target="../notesSlides/notesSlide24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9.xml"/><Relationship Id="rId4" Type="http://schemas.openxmlformats.org/officeDocument/2006/relationships/tags" Target="../tags/tag1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_矩形 28"/>
          <p:cNvSpPr/>
          <p:nvPr>
            <p:custDataLst>
              <p:tags r:id="rId1"/>
            </p:custDataLst>
          </p:nvPr>
        </p:nvSpPr>
        <p:spPr>
          <a:xfrm>
            <a:off x="0" y="3438045"/>
            <a:ext cx="12192000" cy="342899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PA_矩形 32"/>
          <p:cNvSpPr/>
          <p:nvPr>
            <p:custDataLst>
              <p:tags r:id="rId2"/>
            </p:custDataLst>
          </p:nvPr>
        </p:nvSpPr>
        <p:spPr>
          <a:xfrm>
            <a:off x="1329368" y="1354007"/>
            <a:ext cx="9533262" cy="4149985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PA_矩形 27"/>
          <p:cNvSpPr/>
          <p:nvPr>
            <p:custDataLst>
              <p:tags r:id="rId3"/>
            </p:custDataLst>
          </p:nvPr>
        </p:nvSpPr>
        <p:spPr>
          <a:xfrm>
            <a:off x="3114098" y="2396026"/>
            <a:ext cx="5963802" cy="1032974"/>
          </a:xfrm>
          <a:prstGeom prst="rect">
            <a:avLst/>
          </a:prstGeom>
          <a:noFill/>
          <a:ln w="25400">
            <a:solidFill>
              <a:srgbClr val="3F4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PA_文本框 26"/>
          <p:cNvSpPr txBox="1"/>
          <p:nvPr>
            <p:custDataLst>
              <p:tags r:id="rId4"/>
            </p:custDataLst>
          </p:nvPr>
        </p:nvSpPr>
        <p:spPr>
          <a:xfrm>
            <a:off x="3454909" y="3115748"/>
            <a:ext cx="5282215" cy="584775"/>
          </a:xfrm>
          <a:prstGeom prst="rect">
            <a:avLst/>
          </a:prstGeom>
          <a:solidFill>
            <a:srgbClr val="FCFCFD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3F403E"/>
                </a:solidFill>
                <a:latin typeface="+mj-ea"/>
                <a:ea typeface="+mj-ea"/>
              </a:rPr>
              <a:t>QG</a:t>
            </a:r>
            <a:r>
              <a:rPr lang="zh-CN" altLang="en-US" sz="3200" dirty="0">
                <a:solidFill>
                  <a:srgbClr val="3F403E"/>
                </a:solidFill>
                <a:latin typeface="+mj-ea"/>
                <a:ea typeface="+mj-ea"/>
              </a:rPr>
              <a:t>训练营：种树，了解一下</a:t>
            </a:r>
            <a:endParaRPr lang="zh-CN" altLang="en-US" sz="4000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sp>
        <p:nvSpPr>
          <p:cNvPr id="21" name="PA_文本框 20"/>
          <p:cNvSpPr txBox="1"/>
          <p:nvPr>
            <p:custDataLst>
              <p:tags r:id="rId5"/>
            </p:custDataLst>
          </p:nvPr>
        </p:nvSpPr>
        <p:spPr>
          <a:xfrm>
            <a:off x="5131633" y="1842028"/>
            <a:ext cx="1928734" cy="1107996"/>
          </a:xfrm>
          <a:prstGeom prst="rect">
            <a:avLst/>
          </a:prstGeom>
          <a:solidFill>
            <a:srgbClr val="FCFCFD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7030A0"/>
                </a:solidFill>
                <a:latin typeface="+mj-ea"/>
                <a:ea typeface="+mj-ea"/>
              </a:rPr>
              <a:t>2020</a:t>
            </a:r>
            <a:endParaRPr lang="zh-CN" altLang="en-US" sz="66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32" name="PA_文本框 31"/>
          <p:cNvSpPr txBox="1"/>
          <p:nvPr>
            <p:custDataLst>
              <p:tags r:id="rId6"/>
            </p:custDataLst>
          </p:nvPr>
        </p:nvSpPr>
        <p:spPr>
          <a:xfrm>
            <a:off x="5244213" y="5963459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+mn-ea"/>
              </a:rPr>
              <a:t>主讲人：林文琛 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9"/>
          <a:srcRect r="74172"/>
          <a:stretch>
            <a:fillRect/>
          </a:stretch>
        </p:blipFill>
        <p:spPr>
          <a:xfrm>
            <a:off x="5631697" y="3996345"/>
            <a:ext cx="1008112" cy="1008113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378493" y="4967878"/>
            <a:ext cx="143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969F98"/>
                </a:solidFill>
                <a:latin typeface="+mn-ea"/>
              </a:rPr>
              <a:t>QG STUDIO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95325" y="668148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二叉树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95325" y="2261912"/>
            <a:ext cx="5493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二叉树：是每个结点最多有两个子树的树结构，通常子树被称为“左子树”和“右子树”</a:t>
            </a:r>
          </a:p>
          <a:p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95325" y="391615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类型：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387822" y="3923700"/>
            <a:ext cx="5724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ym typeface="Wingdings" panose="05000000000000000000" pitchFamily="2" charset="2"/>
              </a:rPr>
              <a:t>完全二叉树：除最底层外其余各层的结点数都达到最大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1387822" y="4377718"/>
            <a:ext cx="710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ym typeface="Wingdings" panose="05000000000000000000" pitchFamily="2" charset="2"/>
              </a:rPr>
              <a:t>满二叉树：除叶结点外每个结点都有左右子叶，且叶结点都在最底层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695325" y="2984556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特点：每个结点最多有两个子树</a:t>
            </a:r>
          </a:p>
        </p:txBody>
      </p:sp>
      <p:sp>
        <p:nvSpPr>
          <p:cNvPr id="12" name="矩形 1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87822" y="4839280"/>
            <a:ext cx="6425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ym typeface="Wingdings" panose="05000000000000000000" pitchFamily="2" charset="2"/>
              </a:rPr>
              <a:t>平衡二叉树：左右子树的高度差绝对值不超过</a:t>
            </a:r>
            <a:r>
              <a:rPr lang="en-US" altLang="zh-CN" dirty="0">
                <a:sym typeface="Wingdings" panose="05000000000000000000" pitchFamily="2" charset="2"/>
              </a:rPr>
              <a:t>1</a:t>
            </a:r>
            <a:r>
              <a:rPr lang="zh-CN" altLang="en-US" dirty="0">
                <a:sym typeface="Wingdings" panose="05000000000000000000" pitchFamily="2" charset="2"/>
              </a:rPr>
              <a:t>的二叉排序树</a:t>
            </a:r>
            <a:endParaRPr lang="zh-CN" altLang="en-US" dirty="0"/>
          </a:p>
        </p:txBody>
      </p:sp>
      <p:grpSp>
        <p:nvGrpSpPr>
          <p:cNvPr id="26" name="组合 25"/>
          <p:cNvGrpSpPr/>
          <p:nvPr/>
        </p:nvGrpSpPr>
        <p:grpSpPr>
          <a:xfrm>
            <a:off x="8176468" y="1735415"/>
            <a:ext cx="1845985" cy="2207820"/>
            <a:chOff x="8048146" y="1735415"/>
            <a:chExt cx="1845985" cy="2207820"/>
          </a:xfrm>
        </p:grpSpPr>
        <p:sp>
          <p:nvSpPr>
            <p:cNvPr id="4" name="椭圆 3"/>
            <p:cNvSpPr/>
            <p:nvPr/>
          </p:nvSpPr>
          <p:spPr>
            <a:xfrm>
              <a:off x="8497461" y="1735415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8048146" y="2607251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5" name="椭圆 14"/>
            <p:cNvSpPr/>
            <p:nvPr/>
          </p:nvSpPr>
          <p:spPr>
            <a:xfrm>
              <a:off x="8966656" y="2607251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cxnSp>
          <p:nvCxnSpPr>
            <p:cNvPr id="16" name="直接箭头连接符 15"/>
            <p:cNvCxnSpPr>
              <a:stCxn id="4" idx="4"/>
              <a:endCxn id="14" idx="0"/>
            </p:cNvCxnSpPr>
            <p:nvPr/>
          </p:nvCxnSpPr>
          <p:spPr>
            <a:xfrm flipH="1">
              <a:off x="8272804" y="2184730"/>
              <a:ext cx="44931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17"/>
            <p:cNvCxnSpPr>
              <a:stCxn id="4" idx="4"/>
              <a:endCxn id="15" idx="0"/>
            </p:cNvCxnSpPr>
            <p:nvPr/>
          </p:nvCxnSpPr>
          <p:spPr>
            <a:xfrm>
              <a:off x="8722119" y="2184730"/>
              <a:ext cx="46919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/>
            <p:cNvSpPr/>
            <p:nvPr/>
          </p:nvSpPr>
          <p:spPr>
            <a:xfrm>
              <a:off x="8497461" y="3479087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5</a:t>
              </a:r>
              <a:endParaRPr lang="zh-CN" altLang="en-US" dirty="0"/>
            </a:p>
          </p:txBody>
        </p:sp>
        <p:sp>
          <p:nvSpPr>
            <p:cNvPr id="20" name="椭圆 19"/>
            <p:cNvSpPr/>
            <p:nvPr/>
          </p:nvSpPr>
          <p:spPr>
            <a:xfrm>
              <a:off x="9444816" y="3493920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22" name="直接箭头连接符 21"/>
            <p:cNvCxnSpPr>
              <a:stCxn id="15" idx="4"/>
              <a:endCxn id="19" idx="0"/>
            </p:cNvCxnSpPr>
            <p:nvPr/>
          </p:nvCxnSpPr>
          <p:spPr>
            <a:xfrm flipH="1">
              <a:off x="8722119" y="3056566"/>
              <a:ext cx="46919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>
              <a:stCxn id="15" idx="4"/>
              <a:endCxn id="20" idx="0"/>
            </p:cNvCxnSpPr>
            <p:nvPr/>
          </p:nvCxnSpPr>
          <p:spPr>
            <a:xfrm>
              <a:off x="9191314" y="3056566"/>
              <a:ext cx="478160" cy="4373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矩形 26"/>
          <p:cNvSpPr/>
          <p:nvPr/>
        </p:nvSpPr>
        <p:spPr>
          <a:xfrm>
            <a:off x="695325" y="3455179"/>
            <a:ext cx="2954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实现：顺序实现和链式实现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/>
      <p:bldP spid="10" grpId="0"/>
      <p:bldP spid="8" grpId="0"/>
      <p:bldP spid="13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A_矩形 43"/>
          <p:cNvSpPr/>
          <p:nvPr>
            <p:custDataLst>
              <p:tags r:id="rId1"/>
            </p:custDataLst>
          </p:nvPr>
        </p:nvSpPr>
        <p:spPr>
          <a:xfrm flipH="1">
            <a:off x="-710924" y="736599"/>
            <a:ext cx="13626824" cy="2685287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" name="PA_矩形 73"/>
          <p:cNvSpPr/>
          <p:nvPr>
            <p:custDataLst>
              <p:tags r:id="rId2"/>
            </p:custDataLst>
          </p:nvPr>
        </p:nvSpPr>
        <p:spPr>
          <a:xfrm>
            <a:off x="0" y="4248324"/>
            <a:ext cx="12192000" cy="1692770"/>
          </a:xfrm>
          <a:prstGeom prst="rect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520622" y="166866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>
                <a:latin typeface="+mj-ea"/>
                <a:ea typeface="+mj-ea"/>
              </a:rPr>
              <a:t>二叉查找树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475716" y="166866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3F403E"/>
                </a:solidFill>
                <a:latin typeface="+mj-ea"/>
                <a:ea typeface="+mj-ea"/>
              </a:rPr>
              <a:t>平衡二叉树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9299003" y="1668668"/>
            <a:ext cx="155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3F403E"/>
                </a:solidFill>
                <a:latin typeface="+mj-ea"/>
                <a:ea typeface="+mj-ea"/>
              </a:rPr>
              <a:t>堆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412118" y="427241"/>
            <a:ext cx="3518413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7030A0"/>
                </a:solidFill>
                <a:latin typeface="+mj-ea"/>
                <a:ea typeface="+mj-ea"/>
              </a:rPr>
              <a:t> </a:t>
            </a:r>
            <a:r>
              <a:rPr lang="zh-CN" altLang="en-US" sz="3600" b="1" dirty="0">
                <a:solidFill>
                  <a:srgbClr val="7030A0"/>
                </a:solidFill>
                <a:latin typeface="+mj-ea"/>
                <a:ea typeface="+mj-ea"/>
              </a:rPr>
              <a:t>二叉树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191072" y="1000976"/>
            <a:ext cx="9931400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dirty="0">
                <a:solidFill>
                  <a:srgbClr val="B6B7B7"/>
                </a:solidFill>
              </a:rPr>
              <a:t>Binary Tree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191072" y="2268488"/>
            <a:ext cx="2676860" cy="3735463"/>
            <a:chOff x="1191072" y="2268488"/>
            <a:chExt cx="2676860" cy="3735463"/>
          </a:xfrm>
        </p:grpSpPr>
        <p:sp>
          <p:nvSpPr>
            <p:cNvPr id="22" name="矩形 21"/>
            <p:cNvSpPr/>
            <p:nvPr/>
          </p:nvSpPr>
          <p:spPr>
            <a:xfrm>
              <a:off x="1191072" y="2268488"/>
              <a:ext cx="2676860" cy="3722981"/>
            </a:xfrm>
            <a:prstGeom prst="rect">
              <a:avLst/>
            </a:prstGeom>
            <a:solidFill>
              <a:schemeClr val="bg1"/>
            </a:solidFill>
            <a:ln w="25400">
              <a:noFill/>
            </a:ln>
            <a:effectLst>
              <a:outerShdw blurRad="63500" sx="101000" sy="101000" algn="ctr" rotWithShape="0">
                <a:srgbClr val="969F9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1072" y="2354385"/>
              <a:ext cx="2634659" cy="3649566"/>
            </a:xfrm>
            <a:prstGeom prst="rect">
              <a:avLst/>
            </a:prstGeom>
          </p:spPr>
        </p:pic>
      </p:grpSp>
      <p:grpSp>
        <p:nvGrpSpPr>
          <p:cNvPr id="14" name="组合 13"/>
          <p:cNvGrpSpPr/>
          <p:nvPr/>
        </p:nvGrpSpPr>
        <p:grpSpPr>
          <a:xfrm>
            <a:off x="4999054" y="2268488"/>
            <a:ext cx="2676860" cy="3722981"/>
            <a:chOff x="4999054" y="2268488"/>
            <a:chExt cx="2676860" cy="3722981"/>
          </a:xfrm>
        </p:grpSpPr>
        <p:sp>
          <p:nvSpPr>
            <p:cNvPr id="24" name="矩形 23"/>
            <p:cNvSpPr/>
            <p:nvPr/>
          </p:nvSpPr>
          <p:spPr>
            <a:xfrm>
              <a:off x="4999054" y="2268488"/>
              <a:ext cx="2676860" cy="3722981"/>
            </a:xfrm>
            <a:prstGeom prst="rect">
              <a:avLst/>
            </a:prstGeom>
            <a:solidFill>
              <a:schemeClr val="bg1"/>
            </a:solidFill>
            <a:ln w="25400">
              <a:noFill/>
            </a:ln>
            <a:effectLst>
              <a:outerShdw blurRad="63500" sx="101000" sy="101000" algn="ctr" rotWithShape="0">
                <a:srgbClr val="969F9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5061" y="2552063"/>
              <a:ext cx="2295289" cy="3254211"/>
            </a:xfrm>
            <a:prstGeom prst="rect">
              <a:avLst/>
            </a:prstGeom>
          </p:spPr>
        </p:pic>
      </p:grpSp>
      <p:grpSp>
        <p:nvGrpSpPr>
          <p:cNvPr id="15" name="组合 14"/>
          <p:cNvGrpSpPr/>
          <p:nvPr/>
        </p:nvGrpSpPr>
        <p:grpSpPr>
          <a:xfrm>
            <a:off x="8717347" y="2268488"/>
            <a:ext cx="2676860" cy="3722981"/>
            <a:chOff x="8717347" y="2268488"/>
            <a:chExt cx="2676860" cy="3722981"/>
          </a:xfrm>
        </p:grpSpPr>
        <p:sp>
          <p:nvSpPr>
            <p:cNvPr id="26" name="矩形 25"/>
            <p:cNvSpPr/>
            <p:nvPr/>
          </p:nvSpPr>
          <p:spPr>
            <a:xfrm>
              <a:off x="8717347" y="2268488"/>
              <a:ext cx="2676860" cy="3722981"/>
            </a:xfrm>
            <a:prstGeom prst="rect">
              <a:avLst/>
            </a:prstGeom>
            <a:solidFill>
              <a:schemeClr val="bg1"/>
            </a:solidFill>
            <a:ln w="25400">
              <a:noFill/>
            </a:ln>
            <a:effectLst>
              <a:outerShdw blurRad="63500" sx="101000" sy="101000" algn="ctr" rotWithShape="0">
                <a:srgbClr val="969F9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17347" y="2382274"/>
              <a:ext cx="2676860" cy="3515301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95325" y="668148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二叉查找树</a:t>
            </a: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015077" y="788893"/>
            <a:ext cx="2330827" cy="2976281"/>
            <a:chOff x="6083804" y="1900517"/>
            <a:chExt cx="2330827" cy="2976281"/>
          </a:xfrm>
        </p:grpSpPr>
        <p:sp>
          <p:nvSpPr>
            <p:cNvPr id="6" name="椭圆 5"/>
            <p:cNvSpPr/>
            <p:nvPr/>
          </p:nvSpPr>
          <p:spPr>
            <a:xfrm>
              <a:off x="7016136" y="1900517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7" name="椭圆 6"/>
            <p:cNvSpPr/>
            <p:nvPr/>
          </p:nvSpPr>
          <p:spPr>
            <a:xfrm>
              <a:off x="6549970" y="2680447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9" name="椭圆 8"/>
            <p:cNvSpPr/>
            <p:nvPr/>
          </p:nvSpPr>
          <p:spPr>
            <a:xfrm>
              <a:off x="6083804" y="3545540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6549969" y="4410633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6954527" y="3545540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7482301" y="2680447"/>
              <a:ext cx="466165" cy="466165"/>
              <a:chOff x="7200247" y="3195917"/>
              <a:chExt cx="466165" cy="466165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7200247" y="3195917"/>
                <a:ext cx="466165" cy="466165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7212439" y="3244333"/>
                <a:ext cx="4539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10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7494493" y="4410632"/>
              <a:ext cx="466165" cy="466165"/>
              <a:chOff x="8283175" y="4935071"/>
              <a:chExt cx="466165" cy="466165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8283175" y="4935071"/>
                <a:ext cx="466165" cy="466165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8289270" y="4992452"/>
                <a:ext cx="4539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13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7948466" y="3545540"/>
              <a:ext cx="466165" cy="466165"/>
              <a:chOff x="7708154" y="3915335"/>
              <a:chExt cx="466165" cy="466165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7708154" y="3915335"/>
                <a:ext cx="466165" cy="466165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7714249" y="3963751"/>
                <a:ext cx="4539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14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22" name="直接箭头连接符 21"/>
            <p:cNvCxnSpPr>
              <a:stCxn id="6" idx="4"/>
              <a:endCxn id="7" idx="0"/>
            </p:cNvCxnSpPr>
            <p:nvPr/>
          </p:nvCxnSpPr>
          <p:spPr>
            <a:xfrm flipH="1">
              <a:off x="6783053" y="2366682"/>
              <a:ext cx="466166" cy="3137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>
              <a:stCxn id="6" idx="4"/>
              <a:endCxn id="8" idx="0"/>
            </p:cNvCxnSpPr>
            <p:nvPr/>
          </p:nvCxnSpPr>
          <p:spPr>
            <a:xfrm>
              <a:off x="7249219" y="2366682"/>
              <a:ext cx="466165" cy="3137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>
              <a:stCxn id="8" idx="4"/>
              <a:endCxn id="13" idx="0"/>
            </p:cNvCxnSpPr>
            <p:nvPr/>
          </p:nvCxnSpPr>
          <p:spPr>
            <a:xfrm>
              <a:off x="7715384" y="3146612"/>
              <a:ext cx="466165" cy="3989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/>
            <p:cNvCxnSpPr>
              <a:stCxn id="7" idx="4"/>
              <a:endCxn id="12" idx="0"/>
            </p:cNvCxnSpPr>
            <p:nvPr/>
          </p:nvCxnSpPr>
          <p:spPr>
            <a:xfrm>
              <a:off x="6783053" y="3146612"/>
              <a:ext cx="404557" cy="3989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/>
            <p:cNvCxnSpPr>
              <a:stCxn id="7" idx="4"/>
              <a:endCxn id="9" idx="0"/>
            </p:cNvCxnSpPr>
            <p:nvPr/>
          </p:nvCxnSpPr>
          <p:spPr>
            <a:xfrm flipH="1">
              <a:off x="6316887" y="3146612"/>
              <a:ext cx="466166" cy="3989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/>
            <p:cNvCxnSpPr>
              <a:stCxn id="12" idx="4"/>
              <a:endCxn id="11" idx="0"/>
            </p:cNvCxnSpPr>
            <p:nvPr/>
          </p:nvCxnSpPr>
          <p:spPr>
            <a:xfrm flipH="1">
              <a:off x="6783052" y="4011705"/>
              <a:ext cx="404558" cy="3989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/>
            <p:cNvCxnSpPr>
              <a:stCxn id="13" idx="4"/>
              <a:endCxn id="14" idx="0"/>
            </p:cNvCxnSpPr>
            <p:nvPr/>
          </p:nvCxnSpPr>
          <p:spPr>
            <a:xfrm flipH="1">
              <a:off x="7727576" y="4011705"/>
              <a:ext cx="453973" cy="3989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文本框 35"/>
          <p:cNvSpPr txBox="1"/>
          <p:nvPr/>
        </p:nvSpPr>
        <p:spPr>
          <a:xfrm>
            <a:off x="695325" y="2133599"/>
            <a:ext cx="5493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性质：对于树中的每个节点 </a:t>
            </a:r>
            <a:r>
              <a:rPr lang="en-US" altLang="zh-CN" dirty="0"/>
              <a:t>X </a:t>
            </a:r>
            <a:r>
              <a:rPr lang="zh-CN" altLang="en-US" dirty="0"/>
              <a:t>，它的左子树中所有项的值小于 </a:t>
            </a:r>
            <a:r>
              <a:rPr lang="en-US" altLang="zh-CN" dirty="0"/>
              <a:t>X </a:t>
            </a:r>
            <a:r>
              <a:rPr lang="zh-CN" altLang="en-US" dirty="0"/>
              <a:t>中的值，而它右子树中所有项的值大于 </a:t>
            </a:r>
            <a:r>
              <a:rPr lang="en-US" altLang="zh-CN" dirty="0"/>
              <a:t>X </a:t>
            </a:r>
            <a:r>
              <a:rPr lang="zh-CN" altLang="en-US" dirty="0"/>
              <a:t>中的值。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95325" y="3299008"/>
            <a:ext cx="54197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None/>
            </a:pPr>
            <a:r>
              <a:rPr lang="zh-CN" altLang="en-US" dirty="0"/>
              <a:t>假设二叉查找树含有n（n≥0）个结点。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dirty="0"/>
              <a:t>1</a:t>
            </a:r>
            <a:r>
              <a:rPr lang="zh-CN" altLang="en-US" dirty="0"/>
              <a:t>、一般情况，复杂度为</a:t>
            </a:r>
            <a:r>
              <a:rPr lang="en-US" altLang="zh-CN" dirty="0"/>
              <a:t>O(</a:t>
            </a:r>
            <a:r>
              <a:rPr lang="en-US" altLang="zh-CN" dirty="0" err="1"/>
              <a:t>logn</a:t>
            </a:r>
            <a:r>
              <a:rPr lang="en-US" altLang="zh-CN" dirty="0"/>
              <a:t>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dirty="0"/>
              <a:t>2</a:t>
            </a:r>
            <a:r>
              <a:rPr lang="zh-CN" altLang="en-US" dirty="0"/>
              <a:t>、最坏情况，寻找的次数要达到</a:t>
            </a:r>
            <a:r>
              <a:rPr lang="en-US" altLang="zh-CN" dirty="0"/>
              <a:t>n</a:t>
            </a:r>
            <a:r>
              <a:rPr lang="zh-CN" altLang="en-US" dirty="0"/>
              <a:t>，复杂度为</a:t>
            </a:r>
            <a:r>
              <a:rPr lang="en-US" altLang="zh-CN" dirty="0"/>
              <a:t>O(n)  </a:t>
            </a:r>
          </a:p>
        </p:txBody>
      </p:sp>
      <p:grpSp>
        <p:nvGrpSpPr>
          <p:cNvPr id="58" name="组合 57"/>
          <p:cNvGrpSpPr/>
          <p:nvPr/>
        </p:nvGrpSpPr>
        <p:grpSpPr>
          <a:xfrm>
            <a:off x="6448522" y="3804589"/>
            <a:ext cx="1934247" cy="2660085"/>
            <a:chOff x="6448522" y="3804589"/>
            <a:chExt cx="1934247" cy="2660085"/>
          </a:xfrm>
        </p:grpSpPr>
        <p:sp>
          <p:nvSpPr>
            <p:cNvPr id="32" name="椭圆 31"/>
            <p:cNvSpPr/>
            <p:nvPr/>
          </p:nvSpPr>
          <p:spPr>
            <a:xfrm>
              <a:off x="6448522" y="3804589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5</a:t>
              </a:r>
              <a:endParaRPr lang="zh-CN" altLang="en-US" dirty="0"/>
            </a:p>
          </p:txBody>
        </p:sp>
        <p:sp>
          <p:nvSpPr>
            <p:cNvPr id="34" name="椭圆 33"/>
            <p:cNvSpPr/>
            <p:nvPr/>
          </p:nvSpPr>
          <p:spPr>
            <a:xfrm>
              <a:off x="6933834" y="4589928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38" name="椭圆 37"/>
            <p:cNvSpPr/>
            <p:nvPr/>
          </p:nvSpPr>
          <p:spPr>
            <a:xfrm>
              <a:off x="7916604" y="5998509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39" name="椭圆 38"/>
            <p:cNvSpPr/>
            <p:nvPr/>
          </p:nvSpPr>
          <p:spPr>
            <a:xfrm>
              <a:off x="7399999" y="5289176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26" name="直接箭头连接符 25"/>
            <p:cNvCxnSpPr>
              <a:stCxn id="32" idx="4"/>
              <a:endCxn id="34" idx="0"/>
            </p:cNvCxnSpPr>
            <p:nvPr/>
          </p:nvCxnSpPr>
          <p:spPr>
            <a:xfrm>
              <a:off x="6681605" y="4270754"/>
              <a:ext cx="485312" cy="319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/>
            <p:cNvCxnSpPr>
              <a:stCxn id="34" idx="4"/>
              <a:endCxn id="39" idx="0"/>
            </p:cNvCxnSpPr>
            <p:nvPr/>
          </p:nvCxnSpPr>
          <p:spPr>
            <a:xfrm>
              <a:off x="7166917" y="5056093"/>
              <a:ext cx="466165" cy="2330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箭头连接符 40"/>
            <p:cNvCxnSpPr>
              <a:stCxn id="39" idx="4"/>
              <a:endCxn id="38" idx="0"/>
            </p:cNvCxnSpPr>
            <p:nvPr/>
          </p:nvCxnSpPr>
          <p:spPr>
            <a:xfrm>
              <a:off x="7633082" y="5755341"/>
              <a:ext cx="516605" cy="2431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组合 54"/>
          <p:cNvGrpSpPr/>
          <p:nvPr/>
        </p:nvGrpSpPr>
        <p:grpSpPr>
          <a:xfrm>
            <a:off x="619125" y="5269409"/>
            <a:ext cx="5242089" cy="700275"/>
            <a:chOff x="619125" y="5269409"/>
            <a:chExt cx="5242089" cy="700275"/>
          </a:xfrm>
        </p:grpSpPr>
        <p:sp>
          <p:nvSpPr>
            <p:cNvPr id="42" name="矩形 41"/>
            <p:cNvSpPr/>
            <p:nvPr/>
          </p:nvSpPr>
          <p:spPr>
            <a:xfrm>
              <a:off x="619125" y="5289176"/>
              <a:ext cx="866775" cy="466165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5</a:t>
              </a:r>
              <a:endParaRPr lang="zh-CN" altLang="en-US" dirty="0"/>
            </a:p>
          </p:txBody>
        </p:sp>
        <p:sp>
          <p:nvSpPr>
            <p:cNvPr id="44" name="矩形: 圆角 43"/>
            <p:cNvSpPr/>
            <p:nvPr/>
          </p:nvSpPr>
          <p:spPr>
            <a:xfrm>
              <a:off x="619125" y="5784166"/>
              <a:ext cx="866775" cy="185518"/>
            </a:xfrm>
            <a:prstGeom prst="round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next</a:t>
              </a:r>
              <a:endParaRPr lang="zh-CN" altLang="en-US" dirty="0"/>
            </a:p>
          </p:txBody>
        </p:sp>
        <p:sp>
          <p:nvSpPr>
            <p:cNvPr id="45" name="矩形 44"/>
            <p:cNvSpPr/>
            <p:nvPr/>
          </p:nvSpPr>
          <p:spPr>
            <a:xfrm>
              <a:off x="2076441" y="5289176"/>
              <a:ext cx="866775" cy="466165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46" name="矩形: 圆角 45"/>
            <p:cNvSpPr/>
            <p:nvPr/>
          </p:nvSpPr>
          <p:spPr>
            <a:xfrm>
              <a:off x="2076441" y="5784166"/>
              <a:ext cx="866775" cy="185518"/>
            </a:xfrm>
            <a:prstGeom prst="round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next</a:t>
              </a:r>
              <a:endParaRPr lang="zh-CN" altLang="en-US" dirty="0"/>
            </a:p>
          </p:txBody>
        </p:sp>
        <p:sp>
          <p:nvSpPr>
            <p:cNvPr id="47" name="矩形 46"/>
            <p:cNvSpPr/>
            <p:nvPr/>
          </p:nvSpPr>
          <p:spPr>
            <a:xfrm>
              <a:off x="3537123" y="5279184"/>
              <a:ext cx="866775" cy="466165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sp>
          <p:nvSpPr>
            <p:cNvPr id="48" name="矩形: 圆角 47"/>
            <p:cNvSpPr/>
            <p:nvPr/>
          </p:nvSpPr>
          <p:spPr>
            <a:xfrm>
              <a:off x="3537123" y="5774174"/>
              <a:ext cx="866775" cy="185518"/>
            </a:xfrm>
            <a:prstGeom prst="round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next</a:t>
              </a:r>
              <a:endParaRPr lang="zh-CN" altLang="en-US" dirty="0"/>
            </a:p>
          </p:txBody>
        </p:sp>
        <p:sp>
          <p:nvSpPr>
            <p:cNvPr id="49" name="矩形 48"/>
            <p:cNvSpPr/>
            <p:nvPr/>
          </p:nvSpPr>
          <p:spPr>
            <a:xfrm>
              <a:off x="4994439" y="5269409"/>
              <a:ext cx="866775" cy="466165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50" name="矩形: 圆角 49"/>
            <p:cNvSpPr/>
            <p:nvPr/>
          </p:nvSpPr>
          <p:spPr>
            <a:xfrm>
              <a:off x="4994439" y="5764399"/>
              <a:ext cx="866775" cy="185518"/>
            </a:xfrm>
            <a:prstGeom prst="round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next</a:t>
              </a:r>
              <a:endParaRPr lang="zh-CN" altLang="en-US" dirty="0"/>
            </a:p>
          </p:txBody>
        </p:sp>
        <p:cxnSp>
          <p:nvCxnSpPr>
            <p:cNvPr id="52" name="连接符: 肘形 51"/>
            <p:cNvCxnSpPr>
              <a:stCxn id="44" idx="3"/>
              <a:endCxn id="45" idx="1"/>
            </p:cNvCxnSpPr>
            <p:nvPr/>
          </p:nvCxnSpPr>
          <p:spPr>
            <a:xfrm flipV="1">
              <a:off x="1485900" y="5522259"/>
              <a:ext cx="590541" cy="354666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连接符: 肘形 52"/>
            <p:cNvCxnSpPr/>
            <p:nvPr/>
          </p:nvCxnSpPr>
          <p:spPr>
            <a:xfrm flipV="1">
              <a:off x="2964327" y="5522259"/>
              <a:ext cx="590541" cy="354666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连接符: 肘形 53"/>
            <p:cNvCxnSpPr/>
            <p:nvPr/>
          </p:nvCxnSpPr>
          <p:spPr>
            <a:xfrm flipV="1">
              <a:off x="4406894" y="5522259"/>
              <a:ext cx="590541" cy="354666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文本框 55"/>
          <p:cNvSpPr txBox="1"/>
          <p:nvPr/>
        </p:nvSpPr>
        <p:spPr>
          <a:xfrm>
            <a:off x="558295" y="4798307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退化为链表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10" grpId="0"/>
      <p:bldP spid="5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95325" y="668148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平衡二叉树</a:t>
            </a:r>
          </a:p>
        </p:txBody>
      </p:sp>
      <p:cxnSp>
        <p:nvCxnSpPr>
          <p:cNvPr id="3" name="直接连接符 2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95325" y="2133599"/>
            <a:ext cx="62284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性质：左子树和右子树都是平衡二叉树，</a:t>
            </a:r>
            <a:r>
              <a:rPr lang="zh-CN" altLang="en-US" sz="2000" dirty="0">
                <a:solidFill>
                  <a:srgbClr val="FF0000"/>
                </a:solidFill>
              </a:rPr>
              <a:t>且左子树和右子树的高度之差的绝对值不超过</a:t>
            </a:r>
            <a:r>
              <a:rPr lang="en-US" altLang="zh-CN" sz="2000" dirty="0">
                <a:solidFill>
                  <a:srgbClr val="FF0000"/>
                </a:solidFill>
              </a:rPr>
              <a:t>1</a:t>
            </a:r>
            <a:r>
              <a:rPr lang="zh-CN" altLang="en-US" sz="2000" dirty="0"/>
              <a:t>。</a:t>
            </a:r>
          </a:p>
        </p:txBody>
      </p:sp>
      <p:grpSp>
        <p:nvGrpSpPr>
          <p:cNvPr id="43" name="组合 42"/>
          <p:cNvGrpSpPr/>
          <p:nvPr/>
        </p:nvGrpSpPr>
        <p:grpSpPr>
          <a:xfrm>
            <a:off x="462242" y="3050041"/>
            <a:ext cx="2357166" cy="2474160"/>
            <a:chOff x="462242" y="3050041"/>
            <a:chExt cx="2357166" cy="2474160"/>
          </a:xfrm>
        </p:grpSpPr>
        <p:sp>
          <p:nvSpPr>
            <p:cNvPr id="7" name="椭圆 6"/>
            <p:cNvSpPr/>
            <p:nvPr/>
          </p:nvSpPr>
          <p:spPr>
            <a:xfrm>
              <a:off x="1167605" y="3050041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8" name="椭圆 7"/>
            <p:cNvSpPr/>
            <p:nvPr/>
          </p:nvSpPr>
          <p:spPr>
            <a:xfrm>
              <a:off x="462242" y="3979250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9" name="椭圆 8"/>
            <p:cNvSpPr/>
            <p:nvPr/>
          </p:nvSpPr>
          <p:spPr>
            <a:xfrm>
              <a:off x="1813580" y="3979250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0</a:t>
              </a:r>
              <a:endParaRPr lang="zh-CN" altLang="en-US" dirty="0"/>
            </a:p>
          </p:txBody>
        </p:sp>
        <p:sp>
          <p:nvSpPr>
            <p:cNvPr id="10" name="椭圆 9"/>
            <p:cNvSpPr/>
            <p:nvPr/>
          </p:nvSpPr>
          <p:spPr>
            <a:xfrm>
              <a:off x="2353243" y="5058036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0</a:t>
              </a:r>
              <a:endParaRPr lang="zh-CN" altLang="en-US" dirty="0"/>
            </a:p>
          </p:txBody>
        </p:sp>
        <p:cxnSp>
          <p:nvCxnSpPr>
            <p:cNvPr id="12" name="直接箭头连接符 11"/>
            <p:cNvCxnSpPr>
              <a:stCxn id="7" idx="4"/>
              <a:endCxn id="8" idx="0"/>
            </p:cNvCxnSpPr>
            <p:nvPr/>
          </p:nvCxnSpPr>
          <p:spPr>
            <a:xfrm flipH="1">
              <a:off x="695325" y="3516206"/>
              <a:ext cx="705363" cy="46304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13"/>
            <p:cNvCxnSpPr>
              <a:stCxn id="7" idx="4"/>
              <a:endCxn id="9" idx="0"/>
            </p:cNvCxnSpPr>
            <p:nvPr/>
          </p:nvCxnSpPr>
          <p:spPr>
            <a:xfrm>
              <a:off x="1400688" y="3516206"/>
              <a:ext cx="645975" cy="46304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>
              <a:stCxn id="9" idx="4"/>
              <a:endCxn id="10" idx="0"/>
            </p:cNvCxnSpPr>
            <p:nvPr/>
          </p:nvCxnSpPr>
          <p:spPr>
            <a:xfrm>
              <a:off x="2046663" y="4445415"/>
              <a:ext cx="539663" cy="61262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文本框 16"/>
          <p:cNvSpPr txBox="1"/>
          <p:nvPr/>
        </p:nvSpPr>
        <p:spPr>
          <a:xfrm>
            <a:off x="819401" y="5666632"/>
            <a:ext cx="1118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（√）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3643677" y="3050041"/>
            <a:ext cx="1644480" cy="2474159"/>
            <a:chOff x="3643677" y="3050041"/>
            <a:chExt cx="1644480" cy="2474159"/>
          </a:xfrm>
        </p:grpSpPr>
        <p:sp>
          <p:nvSpPr>
            <p:cNvPr id="18" name="椭圆 17"/>
            <p:cNvSpPr/>
            <p:nvPr/>
          </p:nvSpPr>
          <p:spPr>
            <a:xfrm>
              <a:off x="3643677" y="3050041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9" name="椭圆 18"/>
            <p:cNvSpPr/>
            <p:nvPr/>
          </p:nvSpPr>
          <p:spPr>
            <a:xfrm>
              <a:off x="4293809" y="3979249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20" name="椭圆 19"/>
            <p:cNvSpPr/>
            <p:nvPr/>
          </p:nvSpPr>
          <p:spPr>
            <a:xfrm>
              <a:off x="4821992" y="5058035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0</a:t>
              </a:r>
              <a:endParaRPr lang="zh-CN" altLang="en-US" dirty="0"/>
            </a:p>
          </p:txBody>
        </p:sp>
        <p:cxnSp>
          <p:nvCxnSpPr>
            <p:cNvPr id="22" name="直接箭头连接符 21"/>
            <p:cNvCxnSpPr>
              <a:stCxn id="18" idx="4"/>
              <a:endCxn id="19" idx="0"/>
            </p:cNvCxnSpPr>
            <p:nvPr/>
          </p:nvCxnSpPr>
          <p:spPr>
            <a:xfrm>
              <a:off x="3876760" y="3516206"/>
              <a:ext cx="650132" cy="46304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/>
            <p:cNvCxnSpPr>
              <a:stCxn id="19" idx="4"/>
              <a:endCxn id="20" idx="0"/>
            </p:cNvCxnSpPr>
            <p:nvPr/>
          </p:nvCxnSpPr>
          <p:spPr>
            <a:xfrm>
              <a:off x="4526892" y="4445414"/>
              <a:ext cx="528183" cy="61262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文本框 26"/>
          <p:cNvSpPr txBox="1"/>
          <p:nvPr/>
        </p:nvSpPr>
        <p:spPr>
          <a:xfrm>
            <a:off x="3701160" y="5666632"/>
            <a:ext cx="1118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（</a:t>
            </a:r>
            <a:r>
              <a:rPr lang="en-US" altLang="zh-CN" sz="2800" dirty="0"/>
              <a:t>X</a:t>
            </a:r>
            <a:r>
              <a:rPr lang="zh-CN" altLang="en-US" sz="2800" dirty="0"/>
              <a:t>）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304890" y="3710064"/>
            <a:ext cx="1202076" cy="966182"/>
            <a:chOff x="5304890" y="3710064"/>
            <a:chExt cx="1202076" cy="966182"/>
          </a:xfrm>
        </p:grpSpPr>
        <p:cxnSp>
          <p:nvCxnSpPr>
            <p:cNvPr id="29" name="直接箭头连接符 28"/>
            <p:cNvCxnSpPr/>
            <p:nvPr/>
          </p:nvCxnSpPr>
          <p:spPr>
            <a:xfrm>
              <a:off x="5304890" y="4212331"/>
              <a:ext cx="120207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5507150" y="3710064"/>
              <a:ext cx="7975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失衡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5507150" y="4214581"/>
              <a:ext cx="7975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调整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690664" y="3429000"/>
            <a:ext cx="1731564" cy="1492078"/>
            <a:chOff x="6646649" y="3195917"/>
            <a:chExt cx="1731564" cy="1492078"/>
          </a:xfrm>
        </p:grpSpPr>
        <p:sp>
          <p:nvSpPr>
            <p:cNvPr id="33" name="椭圆 32"/>
            <p:cNvSpPr/>
            <p:nvPr/>
          </p:nvSpPr>
          <p:spPr>
            <a:xfrm>
              <a:off x="7284964" y="3195917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34" name="椭圆 33"/>
            <p:cNvSpPr/>
            <p:nvPr/>
          </p:nvSpPr>
          <p:spPr>
            <a:xfrm>
              <a:off x="6646649" y="4221830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0</a:t>
              </a:r>
              <a:endParaRPr lang="zh-CN" altLang="en-US" dirty="0"/>
            </a:p>
          </p:txBody>
        </p:sp>
        <p:sp>
          <p:nvSpPr>
            <p:cNvPr id="35" name="椭圆 34"/>
            <p:cNvSpPr/>
            <p:nvPr/>
          </p:nvSpPr>
          <p:spPr>
            <a:xfrm>
              <a:off x="7912048" y="4221830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cxnSp>
          <p:nvCxnSpPr>
            <p:cNvPr id="37" name="直接箭头连接符 36"/>
            <p:cNvCxnSpPr>
              <a:stCxn id="33" idx="4"/>
              <a:endCxn id="34" idx="0"/>
            </p:cNvCxnSpPr>
            <p:nvPr/>
          </p:nvCxnSpPr>
          <p:spPr>
            <a:xfrm flipH="1">
              <a:off x="6879732" y="3662082"/>
              <a:ext cx="638315" cy="55974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箭头连接符 38"/>
            <p:cNvCxnSpPr>
              <a:stCxn id="33" idx="4"/>
              <a:endCxn id="35" idx="0"/>
            </p:cNvCxnSpPr>
            <p:nvPr/>
          </p:nvCxnSpPr>
          <p:spPr>
            <a:xfrm>
              <a:off x="7518047" y="3662082"/>
              <a:ext cx="627084" cy="55974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s://images2015.cnblogs.com/blog/982760/201609/982760-20160924150228746-8339865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69" y="3179055"/>
            <a:ext cx="7605884" cy="3287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95325" y="668148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堆</a:t>
            </a: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95325" y="1830266"/>
            <a:ext cx="97404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ym typeface="微软雅黑" panose="020B0503020204020204" charset="-122"/>
              </a:rPr>
              <a:t>定义：堆</a:t>
            </a:r>
            <a:r>
              <a:rPr lang="zh-CN" altLang="en-US" sz="2400" dirty="0">
                <a:sym typeface="微软雅黑" panose="020B0503020204020204" charset="-122"/>
              </a:rPr>
              <a:t>是具有以下特性的完全二叉树，其</a:t>
            </a:r>
            <a:r>
              <a:rPr lang="zh-CN" altLang="en-US" sz="2400" b="1" dirty="0">
                <a:sym typeface="微软雅黑" panose="020B0503020204020204" charset="-122"/>
              </a:rPr>
              <a:t>所有非叶子结点均不大于（或不小于）其左右孩子结</a:t>
            </a:r>
            <a:r>
              <a:rPr lang="zh-CN" altLang="en-US" sz="2400" dirty="0">
                <a:sym typeface="微软雅黑" panose="020B0503020204020204" charset="-122"/>
              </a:rPr>
              <a:t>点。</a:t>
            </a:r>
            <a:endParaRPr lang="en-US" altLang="zh-CN" sz="2400" dirty="0">
              <a:sym typeface="微软雅黑" panose="020B0503020204020204" charset="-122"/>
            </a:endParaRPr>
          </a:p>
          <a:p>
            <a:r>
              <a:rPr lang="zh-CN" altLang="en-US" sz="2400" b="1" dirty="0"/>
              <a:t>类型：</a:t>
            </a:r>
            <a:r>
              <a:rPr lang="zh-CN" altLang="en-US" sz="2400" dirty="0"/>
              <a:t>大顶堆和小顶堆（大根堆、小根堆）</a:t>
            </a:r>
            <a:endParaRPr lang="en-US" altLang="zh-CN" sz="2400" dirty="0"/>
          </a:p>
        </p:txBody>
      </p:sp>
      <p:grpSp>
        <p:nvGrpSpPr>
          <p:cNvPr id="15" name="组合 14"/>
          <p:cNvGrpSpPr/>
          <p:nvPr/>
        </p:nvGrpSpPr>
        <p:grpSpPr>
          <a:xfrm>
            <a:off x="2522864" y="5266942"/>
            <a:ext cx="1696611" cy="461665"/>
            <a:chOff x="2522864" y="5266942"/>
            <a:chExt cx="1696611" cy="461665"/>
          </a:xfrm>
        </p:grpSpPr>
        <p:cxnSp>
          <p:nvCxnSpPr>
            <p:cNvPr id="9" name="直接箭头连接符 8"/>
            <p:cNvCxnSpPr/>
            <p:nvPr/>
          </p:nvCxnSpPr>
          <p:spPr>
            <a:xfrm flipH="1">
              <a:off x="2522864" y="5497775"/>
              <a:ext cx="550842" cy="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3073706" y="5266942"/>
              <a:ext cx="11457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/>
                <a:t>大顶堆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786132" y="5266942"/>
            <a:ext cx="1696611" cy="461665"/>
            <a:chOff x="7786132" y="5266942"/>
            <a:chExt cx="1696611" cy="461665"/>
          </a:xfrm>
        </p:grpSpPr>
        <p:cxnSp>
          <p:nvCxnSpPr>
            <p:cNvPr id="13" name="直接箭头连接符 12"/>
            <p:cNvCxnSpPr/>
            <p:nvPr/>
          </p:nvCxnSpPr>
          <p:spPr>
            <a:xfrm flipH="1">
              <a:off x="7786132" y="5497775"/>
              <a:ext cx="550842" cy="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8336974" y="5266942"/>
              <a:ext cx="11457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/>
                <a:t>小顶堆</a:t>
              </a: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276903" y="1553378"/>
            <a:ext cx="9636084" cy="3751242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525485" y="955300"/>
            <a:ext cx="7141030" cy="4993807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矩形: 圆角 9"/>
          <p:cNvSpPr/>
          <p:nvPr/>
        </p:nvSpPr>
        <p:spPr>
          <a:xfrm>
            <a:off x="0" y="2247071"/>
            <a:ext cx="12192000" cy="2363856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  <a:effectLst>
            <a:outerShdw blurRad="254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511020" y="3075056"/>
            <a:ext cx="31678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FCFCFD"/>
                </a:solidFill>
                <a:latin typeface="+mj-ea"/>
                <a:ea typeface="+mj-ea"/>
              </a:rPr>
              <a:t>二叉树的</a:t>
            </a:r>
            <a:r>
              <a:rPr lang="en-US" altLang="zh-CN" sz="4000" b="1" dirty="0">
                <a:solidFill>
                  <a:srgbClr val="FCFCFD"/>
                </a:solidFill>
                <a:latin typeface="+mj-ea"/>
                <a:ea typeface="+mj-ea"/>
              </a:rPr>
              <a:t>ADT</a:t>
            </a:r>
            <a:endParaRPr lang="zh-CN" altLang="en-US" sz="4000" b="1" dirty="0">
              <a:solidFill>
                <a:srgbClr val="FCFCFD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21011" y="1046742"/>
            <a:ext cx="27478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7030A0"/>
                </a:solidFill>
                <a:latin typeface="+mj-ea"/>
                <a:ea typeface="+mj-ea"/>
              </a:rPr>
              <a:t>PART 3</a:t>
            </a:r>
            <a:endParaRPr lang="zh-CN" altLang="en-US" sz="66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52156" y="5156233"/>
            <a:ext cx="143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969F98"/>
                </a:solidFill>
                <a:latin typeface="+mn-ea"/>
              </a:rPr>
              <a:t>QG STUDIO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/>
          <a:srcRect r="74172"/>
          <a:stretch>
            <a:fillRect/>
          </a:stretch>
        </p:blipFill>
        <p:spPr>
          <a:xfrm>
            <a:off x="6587165" y="5147852"/>
            <a:ext cx="386094" cy="386094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829300" y="0"/>
            <a:ext cx="5092700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95325" y="710406"/>
            <a:ext cx="10801350" cy="5437188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184531" y="5173683"/>
            <a:ext cx="4725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7030A0"/>
                </a:solidFill>
                <a:latin typeface="+mj-ea"/>
                <a:ea typeface="+mj-ea"/>
              </a:rPr>
              <a:t>二叉树的存储结构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115046" y="3222772"/>
            <a:ext cx="5232401" cy="43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3F403E"/>
                </a:solidFill>
              </a:rPr>
              <a:t>链式存储结构</a:t>
            </a:r>
            <a:endParaRPr lang="en-US" altLang="zh-CN" sz="2000" dirty="0">
              <a:solidFill>
                <a:srgbClr val="3F403E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115047" y="2028378"/>
            <a:ext cx="5232401" cy="43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3F403E"/>
                </a:solidFill>
              </a:rPr>
              <a:t>顺序存储结构</a:t>
            </a:r>
            <a:endParaRPr lang="en-US" altLang="zh-CN" sz="2000" dirty="0">
              <a:solidFill>
                <a:srgbClr val="3F403E"/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000747" y="1445018"/>
            <a:ext cx="0" cy="3156024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499397" y="1969147"/>
            <a:ext cx="3577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spc="-300" dirty="0">
                <a:solidFill>
                  <a:srgbClr val="7030A0"/>
                </a:solidFill>
                <a:latin typeface="+mj-ea"/>
                <a:ea typeface="+mj-ea"/>
              </a:rPr>
              <a:t>1</a:t>
            </a:r>
            <a:endParaRPr lang="zh-CN" altLang="en-US" sz="3200" spc="-3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499396" y="3204809"/>
            <a:ext cx="3577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spc="-300" dirty="0">
                <a:solidFill>
                  <a:srgbClr val="7030A0"/>
                </a:solidFill>
                <a:latin typeface="+mj-ea"/>
                <a:ea typeface="+mj-ea"/>
              </a:rPr>
              <a:t>2</a:t>
            </a:r>
            <a:endParaRPr lang="zh-CN" altLang="en-US" sz="3200" spc="-3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30" grpId="0"/>
      <p:bldP spid="3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95325" y="668148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顺序存储二叉树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Create a 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95325" y="1777143"/>
            <a:ext cx="75247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利用二叉树的性质，可用一维数组存储完全二叉树(0号单元不用)，结点的编号对应于结点的下标，完全二叉树的顺序存储结构的类型定义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-172386" y="2648321"/>
            <a:ext cx="713314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buFont typeface="Wingdings" panose="05000000000000000000" pitchFamily="2" charset="2"/>
              <a:buNone/>
            </a:pPr>
            <a:r>
              <a:rPr lang="zh-CN" altLang="en-US" sz="2000" b="1" dirty="0"/>
              <a:t>typedef char </a:t>
            </a:r>
            <a:r>
              <a:rPr lang="zh-CN" altLang="en-US" sz="2000" dirty="0"/>
              <a:t>TElemType;    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zh-CN" altLang="en-US" sz="2000" dirty="0"/>
              <a:t>   // 假设二叉树结点的元素类型为字符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zh-CN" altLang="en-US" sz="2000" b="1" dirty="0"/>
              <a:t>typedef struct {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zh-CN" altLang="en-US" sz="2000" dirty="0"/>
              <a:t>   TElemType *elem;     // 0号单元闲置</a:t>
            </a:r>
            <a:endParaRPr lang="en-US" altLang="zh-CN" sz="2000" dirty="0"/>
          </a:p>
          <a:p>
            <a:pPr lvl="2">
              <a:buFont typeface="Wingdings" panose="05000000000000000000" pitchFamily="2" charset="2"/>
              <a:buNone/>
            </a:pPr>
            <a:r>
              <a:rPr lang="zh-CN" altLang="en-US" sz="2000" dirty="0"/>
              <a:t>   </a:t>
            </a:r>
            <a:r>
              <a:rPr lang="zh-CN" altLang="en-US" sz="2000" b="1" dirty="0"/>
              <a:t>int </a:t>
            </a:r>
            <a:r>
              <a:rPr lang="zh-CN" altLang="en-US" sz="2000" dirty="0"/>
              <a:t>lastIndex;              // 二叉树最后一个结点的编号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zh-CN" altLang="en-US" sz="2000" b="1" dirty="0"/>
              <a:t>} </a:t>
            </a:r>
            <a:r>
              <a:rPr lang="zh-CN" altLang="en-US" sz="2000" dirty="0"/>
              <a:t>SqBiTree;    </a:t>
            </a:r>
            <a:r>
              <a:rPr lang="en-US" altLang="zh-CN" sz="2000" dirty="0"/>
              <a:t>// </a:t>
            </a:r>
            <a:r>
              <a:rPr lang="zh-CN" altLang="en-US" sz="2000" dirty="0"/>
              <a:t>顺序存储的二叉树</a:t>
            </a:r>
          </a:p>
          <a:p>
            <a:endParaRPr lang="zh-CN" altLang="en-US" dirty="0"/>
          </a:p>
        </p:txBody>
      </p:sp>
      <p:graphicFrame>
        <p:nvGraphicFramePr>
          <p:cNvPr id="18" name="对象 -2147482620"/>
          <p:cNvGraphicFramePr>
            <a:graphicFrameLocks noChangeAspect="1"/>
          </p:cNvGraphicFramePr>
          <p:nvPr/>
        </p:nvGraphicFramePr>
        <p:xfrm>
          <a:off x="695325" y="4639664"/>
          <a:ext cx="8102600" cy="191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0" r:id="rId4" imgW="5715000" imgH="1358900" progId="Visio.Drawing.15">
                  <p:embed/>
                </p:oleObj>
              </mc:Choice>
              <mc:Fallback>
                <p:oleObj r:id="rId4" imgW="5715000" imgH="1358900" progId="Visio.Drawing.15">
                  <p:embed/>
                  <p:pic>
                    <p:nvPicPr>
                      <p:cNvPr id="0" name="对象 -21474826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5325" y="4639664"/>
                        <a:ext cx="8102600" cy="1914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屏幕快照 2017-04-15 下午8.14.3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2262018"/>
            <a:ext cx="3483385" cy="3163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 descr="屏幕快照 2017-04-15 下午8.14.5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5391361"/>
            <a:ext cx="7496175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695325" y="668148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顺序存储二叉树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Create a 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95325" y="1800353"/>
            <a:ext cx="1759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造成的问题：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523453" y="2217908"/>
            <a:ext cx="46113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不难看出，如果二叉树的形态接近完全二叉树，那使用顺序存储结构进行存储可以较为节省空间。</a:t>
            </a:r>
            <a:endParaRPr lang="en-US" altLang="zh-CN" dirty="0"/>
          </a:p>
          <a:p>
            <a:r>
              <a:rPr lang="zh-CN" altLang="en-US" dirty="0"/>
              <a:t>但在最坏的情况下，深度为</a:t>
            </a:r>
            <a:r>
              <a:rPr lang="en-US" altLang="zh-CN" dirty="0"/>
              <a:t>k</a:t>
            </a:r>
            <a:r>
              <a:rPr lang="zh-CN" altLang="en-US" dirty="0"/>
              <a:t>并只有</a:t>
            </a:r>
            <a:r>
              <a:rPr lang="en-US" altLang="zh-CN" dirty="0"/>
              <a:t>k</a:t>
            </a:r>
            <a:r>
              <a:rPr lang="zh-CN" altLang="en-US" dirty="0"/>
              <a:t>个结点的树，则需要</a:t>
            </a:r>
            <a:r>
              <a:rPr lang="en-US" altLang="zh-CN" dirty="0"/>
              <a:t>2^k</a:t>
            </a:r>
            <a:r>
              <a:rPr lang="zh-CN" altLang="en-US" dirty="0"/>
              <a:t>的长度数组来存储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95325" y="1708357"/>
            <a:ext cx="9082343" cy="622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>
                <a:solidFill>
                  <a:srgbClr val="3F403E"/>
                </a:solidFill>
                <a:latin typeface="+mn-ea"/>
              </a:rPr>
              <a:t>二叉链表</a:t>
            </a:r>
            <a:endParaRPr lang="en-US" altLang="zh-CN" sz="2000" b="1" dirty="0">
              <a:solidFill>
                <a:srgbClr val="3F403E"/>
              </a:solidFill>
              <a:latin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5325" y="668148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链式存储二叉树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Create a 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5936030" y="2057622"/>
            <a:ext cx="2302552" cy="942381"/>
            <a:chOff x="7942729" y="3220442"/>
            <a:chExt cx="2302552" cy="942381"/>
          </a:xfrm>
        </p:grpSpPr>
        <p:sp>
          <p:nvSpPr>
            <p:cNvPr id="18" name="文本框 17"/>
            <p:cNvSpPr txBox="1"/>
            <p:nvPr/>
          </p:nvSpPr>
          <p:spPr>
            <a:xfrm>
              <a:off x="9368118" y="3319468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数据域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7943778" y="3220442"/>
              <a:ext cx="1424340" cy="5673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data</a:t>
              </a:r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7942729" y="3793491"/>
              <a:ext cx="701117" cy="369332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lchild</a:t>
              </a:r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8643846" y="3793491"/>
              <a:ext cx="724272" cy="369332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rchild</a:t>
              </a:r>
              <a:endParaRPr lang="zh-CN" altLang="en-US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9343914" y="3787826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指针域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-210254" y="2321304"/>
            <a:ext cx="531495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typedef struct </a:t>
            </a:r>
            <a:r>
              <a:rPr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BiTNode {</a:t>
            </a:r>
          </a:p>
          <a:p>
            <a:pPr lvl="2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TElemType      data;     // 数据域</a:t>
            </a:r>
          </a:p>
          <a:p>
            <a:pPr lvl="2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</a:t>
            </a:r>
            <a:r>
              <a:rPr lang="zh-CN" altLang="en-US" sz="2000" b="1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struct </a:t>
            </a:r>
            <a:r>
              <a:rPr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BiTNode  *lchild,*rchild;  // 左、右孩子指针</a:t>
            </a:r>
          </a:p>
          <a:p>
            <a:pPr lvl="2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} BiTNode,*BiTree;   // 二叉链表</a:t>
            </a:r>
            <a:endParaRPr lang="zh-CN" altLang="en-US" sz="2000" dirty="0">
              <a:latin typeface="宋体" panose="02010600030101010101" pitchFamily="2" charset="-122"/>
            </a:endParaRPr>
          </a:p>
          <a:p>
            <a:endParaRPr lang="zh-CN" altLang="en-US" dirty="0"/>
          </a:p>
        </p:txBody>
      </p:sp>
      <p:grpSp>
        <p:nvGrpSpPr>
          <p:cNvPr id="23" name="组合 22"/>
          <p:cNvGrpSpPr/>
          <p:nvPr/>
        </p:nvGrpSpPr>
        <p:grpSpPr>
          <a:xfrm>
            <a:off x="695325" y="4373840"/>
            <a:ext cx="1845985" cy="2207820"/>
            <a:chOff x="8048146" y="1735415"/>
            <a:chExt cx="1845985" cy="2207820"/>
          </a:xfrm>
        </p:grpSpPr>
        <p:sp>
          <p:nvSpPr>
            <p:cNvPr id="24" name="椭圆 23"/>
            <p:cNvSpPr/>
            <p:nvPr/>
          </p:nvSpPr>
          <p:spPr>
            <a:xfrm>
              <a:off x="8497461" y="1735415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25" name="椭圆 24"/>
            <p:cNvSpPr/>
            <p:nvPr/>
          </p:nvSpPr>
          <p:spPr>
            <a:xfrm>
              <a:off x="8048146" y="2607251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26" name="椭圆 25"/>
            <p:cNvSpPr/>
            <p:nvPr/>
          </p:nvSpPr>
          <p:spPr>
            <a:xfrm>
              <a:off x="8966656" y="2607251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cxnSp>
          <p:nvCxnSpPr>
            <p:cNvPr id="27" name="直接箭头连接符 26"/>
            <p:cNvCxnSpPr>
              <a:stCxn id="24" idx="4"/>
              <a:endCxn id="25" idx="0"/>
            </p:cNvCxnSpPr>
            <p:nvPr/>
          </p:nvCxnSpPr>
          <p:spPr>
            <a:xfrm flipH="1">
              <a:off x="8272804" y="2184730"/>
              <a:ext cx="44931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/>
            <p:cNvCxnSpPr>
              <a:stCxn id="24" idx="4"/>
              <a:endCxn id="26" idx="0"/>
            </p:cNvCxnSpPr>
            <p:nvPr/>
          </p:nvCxnSpPr>
          <p:spPr>
            <a:xfrm>
              <a:off x="8722119" y="2184730"/>
              <a:ext cx="46919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椭圆 33"/>
            <p:cNvSpPr/>
            <p:nvPr/>
          </p:nvSpPr>
          <p:spPr>
            <a:xfrm>
              <a:off x="8497461" y="3479087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5</a:t>
              </a:r>
              <a:endParaRPr lang="zh-CN" altLang="en-US" dirty="0"/>
            </a:p>
          </p:txBody>
        </p:sp>
        <p:sp>
          <p:nvSpPr>
            <p:cNvPr id="35" name="椭圆 34"/>
            <p:cNvSpPr/>
            <p:nvPr/>
          </p:nvSpPr>
          <p:spPr>
            <a:xfrm>
              <a:off x="9444816" y="3493920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36" name="直接箭头连接符 35"/>
            <p:cNvCxnSpPr>
              <a:stCxn id="26" idx="4"/>
              <a:endCxn id="34" idx="0"/>
            </p:cNvCxnSpPr>
            <p:nvPr/>
          </p:nvCxnSpPr>
          <p:spPr>
            <a:xfrm flipH="1">
              <a:off x="8722119" y="3056566"/>
              <a:ext cx="46919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箭头连接符 36"/>
            <p:cNvCxnSpPr>
              <a:stCxn id="26" idx="4"/>
              <a:endCxn id="35" idx="0"/>
            </p:cNvCxnSpPr>
            <p:nvPr/>
          </p:nvCxnSpPr>
          <p:spPr>
            <a:xfrm>
              <a:off x="9191314" y="3056566"/>
              <a:ext cx="478160" cy="4373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1844884" y="3915680"/>
            <a:ext cx="894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root</a:t>
            </a:r>
            <a:endParaRPr lang="zh-CN" altLang="en-US" sz="2400" dirty="0"/>
          </a:p>
        </p:txBody>
      </p:sp>
      <p:cxnSp>
        <p:nvCxnSpPr>
          <p:cNvPr id="8" name="直接箭头连接符 7"/>
          <p:cNvCxnSpPr>
            <a:endCxn id="24" idx="0"/>
          </p:cNvCxnSpPr>
          <p:nvPr/>
        </p:nvCxnSpPr>
        <p:spPr>
          <a:xfrm flipH="1">
            <a:off x="1369298" y="4209947"/>
            <a:ext cx="469194" cy="1638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组合 88"/>
          <p:cNvGrpSpPr/>
          <p:nvPr/>
        </p:nvGrpSpPr>
        <p:grpSpPr>
          <a:xfrm>
            <a:off x="5085764" y="3527479"/>
            <a:ext cx="5014241" cy="3313336"/>
            <a:chOff x="5019609" y="3552655"/>
            <a:chExt cx="5014241" cy="3313336"/>
          </a:xfrm>
        </p:grpSpPr>
        <p:grpSp>
          <p:nvGrpSpPr>
            <p:cNvPr id="77" name="组合 76"/>
            <p:cNvGrpSpPr/>
            <p:nvPr/>
          </p:nvGrpSpPr>
          <p:grpSpPr>
            <a:xfrm>
              <a:off x="8543045" y="6134727"/>
              <a:ext cx="1490805" cy="731264"/>
              <a:chOff x="4867209" y="4671390"/>
              <a:chExt cx="1490805" cy="731264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4867209" y="4671390"/>
                <a:ext cx="1490805" cy="726049"/>
                <a:chOff x="5936030" y="3534247"/>
                <a:chExt cx="1490805" cy="726049"/>
              </a:xfrm>
            </p:grpSpPr>
            <p:grpSp>
              <p:nvGrpSpPr>
                <p:cNvPr id="80" name="组合 79"/>
                <p:cNvGrpSpPr/>
                <p:nvPr/>
              </p:nvGrpSpPr>
              <p:grpSpPr>
                <a:xfrm>
                  <a:off x="5936030" y="3542238"/>
                  <a:ext cx="1476374" cy="476250"/>
                  <a:chOff x="6042654" y="3589863"/>
                  <a:chExt cx="1476374" cy="476250"/>
                </a:xfrm>
              </p:grpSpPr>
              <p:sp>
                <p:nvSpPr>
                  <p:cNvPr id="83" name="矩形 82"/>
                  <p:cNvSpPr/>
                  <p:nvPr/>
                </p:nvSpPr>
                <p:spPr>
                  <a:xfrm>
                    <a:off x="6042654" y="3589863"/>
                    <a:ext cx="1476374" cy="468259"/>
                  </a:xfrm>
                  <a:prstGeom prst="rect">
                    <a:avLst/>
                  </a:prstGeom>
                  <a:noFill/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84" name="直接连接符 83"/>
                  <p:cNvCxnSpPr/>
                  <p:nvPr/>
                </p:nvCxnSpPr>
                <p:spPr>
                  <a:xfrm>
                    <a:off x="6495911" y="3600450"/>
                    <a:ext cx="0" cy="465663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直接连接符 84"/>
                  <p:cNvCxnSpPr/>
                  <p:nvPr/>
                </p:nvCxnSpPr>
                <p:spPr>
                  <a:xfrm>
                    <a:off x="6999283" y="3590925"/>
                    <a:ext cx="0" cy="475188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1" name="文本框 80"/>
                <p:cNvSpPr txBox="1"/>
                <p:nvPr/>
              </p:nvSpPr>
              <p:spPr>
                <a:xfrm>
                  <a:off x="6457736" y="3534247"/>
                  <a:ext cx="32195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/>
                    <a:t>7</a:t>
                  </a:r>
                  <a:endParaRPr lang="zh-CN" altLang="en-US" sz="2400" dirty="0"/>
                </a:p>
              </p:txBody>
            </p:sp>
            <p:sp>
              <p:nvSpPr>
                <p:cNvPr id="82" name="文本框 81"/>
                <p:cNvSpPr txBox="1"/>
                <p:nvPr/>
              </p:nvSpPr>
              <p:spPr>
                <a:xfrm>
                  <a:off x="6935954" y="3583188"/>
                  <a:ext cx="490881" cy="67710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zh-CN" sz="2000" b="1" dirty="0"/>
                    <a:t>∧</a:t>
                  </a:r>
                </a:p>
                <a:p>
                  <a:endParaRPr lang="zh-CN" altLang="en-US" dirty="0"/>
                </a:p>
              </p:txBody>
            </p:sp>
          </p:grpSp>
          <p:sp>
            <p:nvSpPr>
              <p:cNvPr id="79" name="文本框 78"/>
              <p:cNvSpPr txBox="1"/>
              <p:nvPr/>
            </p:nvSpPr>
            <p:spPr>
              <a:xfrm>
                <a:off x="4883603" y="4725546"/>
                <a:ext cx="490881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zh-CN" sz="2000" b="1" dirty="0"/>
                  <a:t>∧</a:t>
                </a:r>
              </a:p>
              <a:p>
                <a:endParaRPr lang="zh-CN" altLang="en-US" dirty="0"/>
              </a:p>
            </p:txBody>
          </p:sp>
        </p:grpSp>
        <p:grpSp>
          <p:nvGrpSpPr>
            <p:cNvPr id="88" name="组合 87"/>
            <p:cNvGrpSpPr/>
            <p:nvPr/>
          </p:nvGrpSpPr>
          <p:grpSpPr>
            <a:xfrm>
              <a:off x="5019609" y="3552655"/>
              <a:ext cx="4206119" cy="3305345"/>
              <a:chOff x="5019609" y="3552655"/>
              <a:chExt cx="4206119" cy="3305345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6267681" y="3552655"/>
                <a:ext cx="1476374" cy="484241"/>
                <a:chOff x="5936030" y="3534247"/>
                <a:chExt cx="1476374" cy="484241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5936030" y="3542238"/>
                  <a:ext cx="1476374" cy="476250"/>
                  <a:chOff x="6042654" y="3589863"/>
                  <a:chExt cx="1476374" cy="476250"/>
                </a:xfrm>
              </p:grpSpPr>
              <p:sp>
                <p:nvSpPr>
                  <p:cNvPr id="9" name="矩形 8"/>
                  <p:cNvSpPr/>
                  <p:nvPr/>
                </p:nvSpPr>
                <p:spPr>
                  <a:xfrm>
                    <a:off x="6042654" y="3589863"/>
                    <a:ext cx="1476374" cy="468259"/>
                  </a:xfrm>
                  <a:prstGeom prst="rect">
                    <a:avLst/>
                  </a:prstGeom>
                  <a:noFill/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cxnSp>
                <p:nvCxnSpPr>
                  <p:cNvPr id="12" name="直接连接符 11"/>
                  <p:cNvCxnSpPr/>
                  <p:nvPr/>
                </p:nvCxnSpPr>
                <p:spPr>
                  <a:xfrm>
                    <a:off x="6495911" y="3600450"/>
                    <a:ext cx="0" cy="465663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直接连接符 37"/>
                  <p:cNvCxnSpPr/>
                  <p:nvPr/>
                </p:nvCxnSpPr>
                <p:spPr>
                  <a:xfrm>
                    <a:off x="6999283" y="3590925"/>
                    <a:ext cx="0" cy="475188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1" name="文本框 40"/>
                <p:cNvSpPr txBox="1"/>
                <p:nvPr/>
              </p:nvSpPr>
              <p:spPr>
                <a:xfrm>
                  <a:off x="6457736" y="3534247"/>
                  <a:ext cx="32195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/>
                    <a:t>3</a:t>
                  </a:r>
                  <a:endParaRPr lang="zh-CN" altLang="en-US" sz="2400" dirty="0"/>
                </a:p>
              </p:txBody>
            </p:sp>
          </p:grpSp>
          <p:grpSp>
            <p:nvGrpSpPr>
              <p:cNvPr id="44" name="组合 43"/>
              <p:cNvGrpSpPr/>
              <p:nvPr/>
            </p:nvGrpSpPr>
            <p:grpSpPr>
              <a:xfrm>
                <a:off x="7496652" y="4842368"/>
                <a:ext cx="1476374" cy="484241"/>
                <a:chOff x="5936030" y="3534247"/>
                <a:chExt cx="1476374" cy="484241"/>
              </a:xfrm>
            </p:grpSpPr>
            <p:grpSp>
              <p:nvGrpSpPr>
                <p:cNvPr id="45" name="组合 44"/>
                <p:cNvGrpSpPr/>
                <p:nvPr/>
              </p:nvGrpSpPr>
              <p:grpSpPr>
                <a:xfrm>
                  <a:off x="5936030" y="3542238"/>
                  <a:ext cx="1476374" cy="476250"/>
                  <a:chOff x="6042654" y="3589863"/>
                  <a:chExt cx="1476374" cy="476250"/>
                </a:xfrm>
              </p:grpSpPr>
              <p:sp>
                <p:nvSpPr>
                  <p:cNvPr id="48" name="矩形 47"/>
                  <p:cNvSpPr/>
                  <p:nvPr/>
                </p:nvSpPr>
                <p:spPr>
                  <a:xfrm>
                    <a:off x="6042654" y="3589863"/>
                    <a:ext cx="1476374" cy="468259"/>
                  </a:xfrm>
                  <a:prstGeom prst="rect">
                    <a:avLst/>
                  </a:prstGeom>
                  <a:noFill/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6495911" y="3600450"/>
                    <a:ext cx="0" cy="465663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直接连接符 49"/>
                  <p:cNvCxnSpPr/>
                  <p:nvPr/>
                </p:nvCxnSpPr>
                <p:spPr>
                  <a:xfrm>
                    <a:off x="6999283" y="3590925"/>
                    <a:ext cx="0" cy="475188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6" name="文本框 45"/>
                <p:cNvSpPr txBox="1"/>
                <p:nvPr/>
              </p:nvSpPr>
              <p:spPr>
                <a:xfrm>
                  <a:off x="6457736" y="3534247"/>
                  <a:ext cx="32195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/>
                    <a:t>6</a:t>
                  </a:r>
                  <a:endParaRPr lang="zh-CN" altLang="en-US" sz="2400" dirty="0"/>
                </a:p>
              </p:txBody>
            </p:sp>
          </p:grpSp>
          <p:grpSp>
            <p:nvGrpSpPr>
              <p:cNvPr id="53" name="组合 52"/>
              <p:cNvGrpSpPr/>
              <p:nvPr/>
            </p:nvGrpSpPr>
            <p:grpSpPr>
              <a:xfrm>
                <a:off x="5019609" y="4823790"/>
                <a:ext cx="1490805" cy="731264"/>
                <a:chOff x="4867209" y="4671390"/>
                <a:chExt cx="1490805" cy="731264"/>
              </a:xfrm>
            </p:grpSpPr>
            <p:grpSp>
              <p:nvGrpSpPr>
                <p:cNvPr id="54" name="组合 53"/>
                <p:cNvGrpSpPr/>
                <p:nvPr/>
              </p:nvGrpSpPr>
              <p:grpSpPr>
                <a:xfrm>
                  <a:off x="4867209" y="4671390"/>
                  <a:ext cx="1490805" cy="726049"/>
                  <a:chOff x="5936030" y="3534247"/>
                  <a:chExt cx="1490805" cy="726049"/>
                </a:xfrm>
              </p:grpSpPr>
              <p:grpSp>
                <p:nvGrpSpPr>
                  <p:cNvPr id="56" name="组合 55"/>
                  <p:cNvGrpSpPr/>
                  <p:nvPr/>
                </p:nvGrpSpPr>
                <p:grpSpPr>
                  <a:xfrm>
                    <a:off x="5936030" y="3542238"/>
                    <a:ext cx="1476374" cy="476250"/>
                    <a:chOff x="6042654" y="3589863"/>
                    <a:chExt cx="1476374" cy="476250"/>
                  </a:xfrm>
                </p:grpSpPr>
                <p:sp>
                  <p:nvSpPr>
                    <p:cNvPr id="59" name="矩形 58"/>
                    <p:cNvSpPr/>
                    <p:nvPr/>
                  </p:nvSpPr>
                  <p:spPr>
                    <a:xfrm>
                      <a:off x="6042654" y="3589863"/>
                      <a:ext cx="1476374" cy="468259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60" name="直接连接符 59"/>
                    <p:cNvCxnSpPr/>
                    <p:nvPr/>
                  </p:nvCxnSpPr>
                  <p:spPr>
                    <a:xfrm>
                      <a:off x="6495911" y="3600450"/>
                      <a:ext cx="0" cy="465663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1" name="直接连接符 60"/>
                    <p:cNvCxnSpPr/>
                    <p:nvPr/>
                  </p:nvCxnSpPr>
                  <p:spPr>
                    <a:xfrm>
                      <a:off x="6999283" y="3590925"/>
                      <a:ext cx="0" cy="475188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57" name="文本框 56"/>
                  <p:cNvSpPr txBox="1"/>
                  <p:nvPr/>
                </p:nvSpPr>
                <p:spPr>
                  <a:xfrm>
                    <a:off x="6457736" y="3534247"/>
                    <a:ext cx="321953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2400" dirty="0"/>
                      <a:t>2</a:t>
                    </a:r>
                    <a:endParaRPr lang="zh-CN" altLang="en-US" sz="2400" dirty="0"/>
                  </a:p>
                </p:txBody>
              </p:sp>
              <p:sp>
                <p:nvSpPr>
                  <p:cNvPr id="58" name="文本框 57"/>
                  <p:cNvSpPr txBox="1"/>
                  <p:nvPr/>
                </p:nvSpPr>
                <p:spPr>
                  <a:xfrm>
                    <a:off x="6935954" y="3583188"/>
                    <a:ext cx="490881" cy="67710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zh-CN" sz="2000" b="1" dirty="0"/>
                      <a:t>∧</a:t>
                    </a:r>
                  </a:p>
                  <a:p>
                    <a:endParaRPr lang="zh-CN" altLang="en-US" dirty="0"/>
                  </a:p>
                </p:txBody>
              </p:sp>
            </p:grpSp>
            <p:sp>
              <p:nvSpPr>
                <p:cNvPr id="55" name="文本框 54"/>
                <p:cNvSpPr txBox="1"/>
                <p:nvPr/>
              </p:nvSpPr>
              <p:spPr>
                <a:xfrm>
                  <a:off x="4883603" y="4725546"/>
                  <a:ext cx="490881" cy="67710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zh-CN" sz="2000" b="1" dirty="0"/>
                    <a:t>∧</a:t>
                  </a:r>
                </a:p>
                <a:p>
                  <a:endParaRPr lang="zh-CN" altLang="en-US" dirty="0"/>
                </a:p>
              </p:txBody>
            </p:sp>
          </p:grpSp>
          <p:cxnSp>
            <p:nvCxnSpPr>
              <p:cNvPr id="63" name="直接箭头连接符 62"/>
              <p:cNvCxnSpPr>
                <a:endCxn id="57" idx="0"/>
              </p:cNvCxnSpPr>
              <p:nvPr/>
            </p:nvCxnSpPr>
            <p:spPr>
              <a:xfrm flipH="1">
                <a:off x="5702292" y="3804064"/>
                <a:ext cx="808122" cy="1019726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箭头连接符 64"/>
              <p:cNvCxnSpPr>
                <a:endCxn id="46" idx="0"/>
              </p:cNvCxnSpPr>
              <p:nvPr/>
            </p:nvCxnSpPr>
            <p:spPr>
              <a:xfrm>
                <a:off x="7496652" y="3783487"/>
                <a:ext cx="682683" cy="105888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6" name="组合 65"/>
              <p:cNvGrpSpPr/>
              <p:nvPr/>
            </p:nvGrpSpPr>
            <p:grpSpPr>
              <a:xfrm>
                <a:off x="6347188" y="6126736"/>
                <a:ext cx="1490805" cy="731264"/>
                <a:chOff x="4867209" y="4671390"/>
                <a:chExt cx="1490805" cy="731264"/>
              </a:xfrm>
            </p:grpSpPr>
            <p:grpSp>
              <p:nvGrpSpPr>
                <p:cNvPr id="67" name="组合 66"/>
                <p:cNvGrpSpPr/>
                <p:nvPr/>
              </p:nvGrpSpPr>
              <p:grpSpPr>
                <a:xfrm>
                  <a:off x="4867209" y="4671390"/>
                  <a:ext cx="1490805" cy="726049"/>
                  <a:chOff x="5936030" y="3534247"/>
                  <a:chExt cx="1490805" cy="726049"/>
                </a:xfrm>
              </p:grpSpPr>
              <p:grpSp>
                <p:nvGrpSpPr>
                  <p:cNvPr id="69" name="组合 68"/>
                  <p:cNvGrpSpPr/>
                  <p:nvPr/>
                </p:nvGrpSpPr>
                <p:grpSpPr>
                  <a:xfrm>
                    <a:off x="5936030" y="3542238"/>
                    <a:ext cx="1476374" cy="476250"/>
                    <a:chOff x="6042654" y="3589863"/>
                    <a:chExt cx="1476374" cy="476250"/>
                  </a:xfrm>
                </p:grpSpPr>
                <p:sp>
                  <p:nvSpPr>
                    <p:cNvPr id="72" name="矩形 71"/>
                    <p:cNvSpPr/>
                    <p:nvPr/>
                  </p:nvSpPr>
                  <p:spPr>
                    <a:xfrm>
                      <a:off x="6042654" y="3589863"/>
                      <a:ext cx="1476374" cy="468259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73" name="直接连接符 72"/>
                    <p:cNvCxnSpPr/>
                    <p:nvPr/>
                  </p:nvCxnSpPr>
                  <p:spPr>
                    <a:xfrm>
                      <a:off x="6495911" y="3600450"/>
                      <a:ext cx="0" cy="465663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4" name="直接连接符 73"/>
                    <p:cNvCxnSpPr/>
                    <p:nvPr/>
                  </p:nvCxnSpPr>
                  <p:spPr>
                    <a:xfrm>
                      <a:off x="6999283" y="3590925"/>
                      <a:ext cx="0" cy="475188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70" name="文本框 69"/>
                  <p:cNvSpPr txBox="1"/>
                  <p:nvPr/>
                </p:nvSpPr>
                <p:spPr>
                  <a:xfrm>
                    <a:off x="6457736" y="3534247"/>
                    <a:ext cx="321953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2400" dirty="0"/>
                      <a:t>5</a:t>
                    </a:r>
                    <a:endParaRPr lang="zh-CN" altLang="en-US" sz="2400" dirty="0"/>
                  </a:p>
                </p:txBody>
              </p:sp>
              <p:sp>
                <p:nvSpPr>
                  <p:cNvPr id="71" name="文本框 70"/>
                  <p:cNvSpPr txBox="1"/>
                  <p:nvPr/>
                </p:nvSpPr>
                <p:spPr>
                  <a:xfrm>
                    <a:off x="6935954" y="3583188"/>
                    <a:ext cx="490881" cy="67710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zh-CN" sz="2000" b="1" dirty="0"/>
                      <a:t>∧</a:t>
                    </a:r>
                  </a:p>
                  <a:p>
                    <a:endParaRPr lang="zh-CN" altLang="en-US" dirty="0"/>
                  </a:p>
                </p:txBody>
              </p:sp>
            </p:grpSp>
            <p:sp>
              <p:nvSpPr>
                <p:cNvPr id="68" name="文本框 67"/>
                <p:cNvSpPr txBox="1"/>
                <p:nvPr/>
              </p:nvSpPr>
              <p:spPr>
                <a:xfrm>
                  <a:off x="4883603" y="4725546"/>
                  <a:ext cx="490881" cy="67710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zh-CN" sz="2000" b="1" dirty="0"/>
                    <a:t>∧</a:t>
                  </a:r>
                </a:p>
                <a:p>
                  <a:endParaRPr lang="zh-CN" altLang="en-US" dirty="0"/>
                </a:p>
              </p:txBody>
            </p:sp>
          </p:grpSp>
          <p:cxnSp>
            <p:nvCxnSpPr>
              <p:cNvPr id="76" name="直接箭头连接符 75"/>
              <p:cNvCxnSpPr>
                <a:endCxn id="70" idx="0"/>
              </p:cNvCxnSpPr>
              <p:nvPr/>
            </p:nvCxnSpPr>
            <p:spPr>
              <a:xfrm flipH="1">
                <a:off x="7029871" y="5065910"/>
                <a:ext cx="714184" cy="1060826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箭头连接符 86"/>
              <p:cNvCxnSpPr>
                <a:endCxn id="81" idx="0"/>
              </p:cNvCxnSpPr>
              <p:nvPr/>
            </p:nvCxnSpPr>
            <p:spPr>
              <a:xfrm>
                <a:off x="8686800" y="5065910"/>
                <a:ext cx="538928" cy="106881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148113" y="549276"/>
            <a:ext cx="9348561" cy="5759450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112766" y="122205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3F403E"/>
                </a:solidFill>
                <a:latin typeface="+mj-ea"/>
                <a:ea typeface="+mj-ea"/>
              </a:rPr>
              <a:t>引入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024937" y="883504"/>
            <a:ext cx="503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spc="-300" dirty="0">
                <a:solidFill>
                  <a:srgbClr val="7030A0"/>
                </a:solidFill>
                <a:latin typeface="+mj-ea"/>
                <a:ea typeface="+mj-ea"/>
              </a:rPr>
              <a:t>1</a:t>
            </a:r>
            <a:endParaRPr lang="zh-CN" altLang="en-US" sz="5400" spc="-3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917974" y="973142"/>
            <a:ext cx="0" cy="5084758"/>
          </a:xfrm>
          <a:prstGeom prst="line">
            <a:avLst/>
          </a:prstGeom>
          <a:ln>
            <a:solidFill>
              <a:srgbClr val="969F98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6112766" y="2028791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3F403E"/>
                </a:solidFill>
                <a:latin typeface="+mj-ea"/>
                <a:ea typeface="+mj-ea"/>
              </a:rPr>
              <a:t>树与二叉树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024937" y="1828736"/>
            <a:ext cx="5036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spc="-300" dirty="0">
                <a:solidFill>
                  <a:srgbClr val="7030A0"/>
                </a:solidFill>
                <a:latin typeface="+mj-ea"/>
                <a:ea typeface="+mj-ea"/>
              </a:rPr>
              <a:t>2</a:t>
            </a:r>
            <a:endParaRPr lang="zh-CN" altLang="en-US" sz="5400" spc="-3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112766" y="2974023"/>
            <a:ext cx="22733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3F403E"/>
                </a:solidFill>
                <a:latin typeface="+mj-ea"/>
                <a:ea typeface="+mj-ea"/>
              </a:rPr>
              <a:t>二叉树的</a:t>
            </a:r>
            <a:r>
              <a:rPr lang="en-US" altLang="zh-CN" sz="2800" b="1" dirty="0">
                <a:solidFill>
                  <a:srgbClr val="3F403E"/>
                </a:solidFill>
                <a:latin typeface="+mj-ea"/>
                <a:ea typeface="+mj-ea"/>
              </a:rPr>
              <a:t>ADT</a:t>
            </a:r>
            <a:endParaRPr lang="zh-CN" altLang="en-US" sz="2800" b="1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024937" y="2773968"/>
            <a:ext cx="5036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spc="-300" dirty="0">
                <a:solidFill>
                  <a:srgbClr val="7030A0"/>
                </a:solidFill>
                <a:latin typeface="+mj-ea"/>
                <a:ea typeface="+mj-ea"/>
              </a:rPr>
              <a:t>3</a:t>
            </a:r>
            <a:endParaRPr lang="zh-CN" altLang="en-US" sz="5400" spc="-3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95325" y="1"/>
            <a:ext cx="3325132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969F9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 rot="5400000">
            <a:off x="-104514" y="2881549"/>
            <a:ext cx="49248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+mj-ea"/>
                <a:ea typeface="+mj-ea"/>
              </a:rPr>
              <a:t>CONTENTS</a:t>
            </a:r>
            <a:endParaRPr lang="zh-CN" altLang="en-US" sz="6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024937" y="3719200"/>
            <a:ext cx="5036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spc="-300" dirty="0">
                <a:solidFill>
                  <a:srgbClr val="7030A0"/>
                </a:solidFill>
                <a:latin typeface="+mj-ea"/>
                <a:ea typeface="+mj-ea"/>
              </a:rPr>
              <a:t>4</a:t>
            </a:r>
            <a:endParaRPr lang="zh-CN" altLang="en-US" sz="5400" spc="-3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024936" y="4664434"/>
            <a:ext cx="5036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spc="-300" dirty="0">
                <a:solidFill>
                  <a:srgbClr val="7030A0"/>
                </a:solidFill>
                <a:latin typeface="+mj-ea"/>
                <a:ea typeface="+mj-ea"/>
              </a:rPr>
              <a:t>5</a:t>
            </a:r>
            <a:endParaRPr lang="zh-CN" altLang="en-US" sz="5400" spc="-3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112766" y="391925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3F403E"/>
                </a:solidFill>
                <a:latin typeface="+mj-ea"/>
                <a:ea typeface="+mj-ea"/>
              </a:rPr>
              <a:t>树的应用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112766" y="486448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3F403E"/>
                </a:solidFill>
                <a:latin typeface="+mj-ea"/>
                <a:ea typeface="+mj-ea"/>
              </a:rPr>
              <a:t>作业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95325" y="1743566"/>
            <a:ext cx="9082343" cy="622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rgbClr val="3F403E"/>
                </a:solidFill>
                <a:latin typeface="+mn-ea"/>
              </a:rPr>
              <a:t>树的遍历是访问且只访问每个节点一次的过程，可以理解为将树线性化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95325" y="66814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二叉树的遍历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Traversing 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819401" y="2479270"/>
            <a:ext cx="7638799" cy="1485900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 bwMode="auto">
          <a:xfrm>
            <a:off x="1027847" y="4200552"/>
            <a:ext cx="6759575" cy="1504950"/>
            <a:chOff x="2487068" y="3480478"/>
            <a:chExt cx="6759575" cy="1504950"/>
          </a:xfrm>
        </p:grpSpPr>
        <p:graphicFrame>
          <p:nvGraphicFramePr>
            <p:cNvPr id="19" name="Picture 107"/>
            <p:cNvGraphicFramePr>
              <a:graphicFrameLocks noChangeAspect="1"/>
            </p:cNvGraphicFramePr>
            <p:nvPr/>
          </p:nvGraphicFramePr>
          <p:xfrm>
            <a:off x="2487068" y="3480478"/>
            <a:ext cx="6759575" cy="15049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98" r:id="rId4" imgW="5588000" imgH="1257300" progId="Visio.Drawing.11">
                    <p:embed/>
                  </p:oleObj>
                </mc:Choice>
                <mc:Fallback>
                  <p:oleObj r:id="rId4" imgW="5588000" imgH="1257300" progId="Visio.Drawing.11">
                    <p:embed/>
                    <p:pic>
                      <p:nvPicPr>
                        <p:cNvPr id="0" name="Picture 10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87068" y="3480478"/>
                          <a:ext cx="6759575" cy="15049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20" name="组合 4"/>
            <p:cNvGrpSpPr/>
            <p:nvPr/>
          </p:nvGrpSpPr>
          <p:grpSpPr bwMode="auto">
            <a:xfrm>
              <a:off x="3124985" y="3789427"/>
              <a:ext cx="351378" cy="369332"/>
              <a:chOff x="1902360" y="4015189"/>
              <a:chExt cx="351378" cy="369332"/>
            </a:xfrm>
          </p:grpSpPr>
          <p:sp>
            <p:nvSpPr>
              <p:cNvPr id="35" name="椭圆 34"/>
              <p:cNvSpPr/>
              <p:nvPr/>
            </p:nvSpPr>
            <p:spPr bwMode="auto">
              <a:xfrm>
                <a:off x="1928018" y="4072953"/>
                <a:ext cx="276225" cy="298450"/>
              </a:xfrm>
              <a:prstGeom prst="ellipse">
                <a:avLst/>
              </a:prstGeom>
              <a:solidFill>
                <a:schemeClr val="accent5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pPr>
                  <a:buFont typeface="Arial" panose="020B0604020202020204" pitchFamily="34" charset="0"/>
                  <a:buNone/>
                  <a:defRPr/>
                </a:pPr>
                <a:endParaRPr lang="zh-CN" altLang="en-US" dirty="0"/>
              </a:p>
            </p:txBody>
          </p:sp>
          <p:sp>
            <p:nvSpPr>
              <p:cNvPr id="36" name="文本框 3"/>
              <p:cNvSpPr txBox="1">
                <a:spLocks noChangeArrowheads="1"/>
              </p:cNvSpPr>
              <p:nvPr/>
            </p:nvSpPr>
            <p:spPr bwMode="auto">
              <a:xfrm>
                <a:off x="1902360" y="4015189"/>
                <a:ext cx="35137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u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3333FF"/>
                  </a:buClr>
                  <a:buSzPct val="6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sz="1800" dirty="0">
                    <a:solidFill>
                      <a:srgbClr val="FF0000"/>
                    </a:solidFill>
                  </a:rPr>
                  <a:t>D</a:t>
                </a:r>
                <a:endParaRPr lang="zh-CN" altLang="en-US" sz="1800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21" name="组合 12"/>
            <p:cNvGrpSpPr/>
            <p:nvPr/>
          </p:nvGrpSpPr>
          <p:grpSpPr bwMode="auto">
            <a:xfrm>
              <a:off x="5650070" y="3795145"/>
              <a:ext cx="351378" cy="369332"/>
              <a:chOff x="1902360" y="4015189"/>
              <a:chExt cx="351378" cy="369332"/>
            </a:xfrm>
          </p:grpSpPr>
          <p:sp>
            <p:nvSpPr>
              <p:cNvPr id="33" name="椭圆 32"/>
              <p:cNvSpPr/>
              <p:nvPr/>
            </p:nvSpPr>
            <p:spPr bwMode="auto">
              <a:xfrm>
                <a:off x="1927058" y="4073585"/>
                <a:ext cx="277812" cy="298450"/>
              </a:xfrm>
              <a:prstGeom prst="ellipse">
                <a:avLst/>
              </a:prstGeom>
              <a:solidFill>
                <a:schemeClr val="accent5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pPr>
                  <a:buFont typeface="Arial" panose="020B0604020202020204" pitchFamily="34" charset="0"/>
                  <a:buNone/>
                  <a:defRPr/>
                </a:pPr>
                <a:endParaRPr lang="zh-CN" altLang="en-US" dirty="0"/>
              </a:p>
            </p:txBody>
          </p:sp>
          <p:sp>
            <p:nvSpPr>
              <p:cNvPr id="34" name="文本框 14"/>
              <p:cNvSpPr txBox="1">
                <a:spLocks noChangeArrowheads="1"/>
              </p:cNvSpPr>
              <p:nvPr/>
            </p:nvSpPr>
            <p:spPr bwMode="auto">
              <a:xfrm>
                <a:off x="1902360" y="4015189"/>
                <a:ext cx="35137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u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3333FF"/>
                  </a:buClr>
                  <a:buSzPct val="6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sz="1800">
                    <a:solidFill>
                      <a:srgbClr val="FF0000"/>
                    </a:solidFill>
                  </a:rPr>
                  <a:t>D</a:t>
                </a:r>
                <a:endParaRPr lang="zh-CN" altLang="en-US" sz="180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28" name="组合 15"/>
            <p:cNvGrpSpPr/>
            <p:nvPr/>
          </p:nvGrpSpPr>
          <p:grpSpPr bwMode="auto">
            <a:xfrm>
              <a:off x="8156494" y="3781865"/>
              <a:ext cx="351378" cy="369332"/>
              <a:chOff x="1902360" y="4015189"/>
              <a:chExt cx="351378" cy="369332"/>
            </a:xfrm>
          </p:grpSpPr>
          <p:sp>
            <p:nvSpPr>
              <p:cNvPr id="30" name="椭圆 29"/>
              <p:cNvSpPr/>
              <p:nvPr/>
            </p:nvSpPr>
            <p:spPr bwMode="auto">
              <a:xfrm>
                <a:off x="1927296" y="4074165"/>
                <a:ext cx="277813" cy="298450"/>
              </a:xfrm>
              <a:prstGeom prst="ellipse">
                <a:avLst/>
              </a:prstGeom>
              <a:solidFill>
                <a:schemeClr val="accent5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pPr>
                  <a:buFont typeface="Arial" panose="020B0604020202020204" pitchFamily="34" charset="0"/>
                  <a:buNone/>
                  <a:defRPr/>
                </a:pPr>
                <a:endParaRPr lang="zh-CN" altLang="en-US" dirty="0"/>
              </a:p>
            </p:txBody>
          </p:sp>
          <p:sp>
            <p:nvSpPr>
              <p:cNvPr id="32" name="文本框 17"/>
              <p:cNvSpPr txBox="1">
                <a:spLocks noChangeArrowheads="1"/>
              </p:cNvSpPr>
              <p:nvPr/>
            </p:nvSpPr>
            <p:spPr bwMode="auto">
              <a:xfrm>
                <a:off x="1902360" y="4015189"/>
                <a:ext cx="35137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u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3333FF"/>
                  </a:buClr>
                  <a:buSzPct val="6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sz="1800">
                    <a:solidFill>
                      <a:srgbClr val="FF0000"/>
                    </a:solidFill>
                  </a:rPr>
                  <a:t>D</a:t>
                </a:r>
                <a:endParaRPr lang="zh-CN" altLang="en-US" sz="180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856280" y="2714652"/>
            <a:ext cx="1630480" cy="975958"/>
            <a:chOff x="856280" y="2714652"/>
            <a:chExt cx="1630480" cy="975958"/>
          </a:xfrm>
        </p:grpSpPr>
        <p:sp>
          <p:nvSpPr>
            <p:cNvPr id="3" name="文本框 2"/>
            <p:cNvSpPr txBox="1"/>
            <p:nvPr/>
          </p:nvSpPr>
          <p:spPr>
            <a:xfrm>
              <a:off x="1192830" y="2714652"/>
              <a:ext cx="957380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rgbClr val="FF0000"/>
                  </a:solidFill>
                </a:rPr>
                <a:t>D</a:t>
              </a:r>
              <a:r>
                <a:rPr lang="en-US" altLang="zh-CN" sz="2800" b="1" dirty="0"/>
                <a:t>LR</a:t>
              </a:r>
            </a:p>
            <a:p>
              <a:endParaRPr lang="zh-CN" altLang="en-US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56280" y="3167390"/>
              <a:ext cx="16304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</a:rPr>
                <a:t>先</a:t>
              </a:r>
              <a:r>
                <a:rPr lang="zh-CN" altLang="en-US" sz="2800" b="1" dirty="0"/>
                <a:t>序遍历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592395" y="2714652"/>
            <a:ext cx="1630480" cy="975958"/>
            <a:chOff x="856280" y="2714652"/>
            <a:chExt cx="1630480" cy="975958"/>
          </a:xfrm>
        </p:grpSpPr>
        <p:sp>
          <p:nvSpPr>
            <p:cNvPr id="38" name="文本框 37"/>
            <p:cNvSpPr txBox="1"/>
            <p:nvPr/>
          </p:nvSpPr>
          <p:spPr>
            <a:xfrm>
              <a:off x="1192830" y="2714652"/>
              <a:ext cx="957380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/>
                <a:t>L</a:t>
              </a:r>
              <a:r>
                <a:rPr lang="en-US" altLang="zh-CN" sz="2800" b="1" dirty="0">
                  <a:solidFill>
                    <a:srgbClr val="FF0000"/>
                  </a:solidFill>
                </a:rPr>
                <a:t>D</a:t>
              </a:r>
              <a:r>
                <a:rPr lang="en-US" altLang="zh-CN" sz="2800" b="1" dirty="0"/>
                <a:t>R</a:t>
              </a:r>
            </a:p>
            <a:p>
              <a:endParaRPr lang="zh-CN" altLang="en-US" dirty="0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856280" y="3167390"/>
              <a:ext cx="16304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</a:rPr>
                <a:t>中</a:t>
              </a:r>
              <a:r>
                <a:rPr lang="zh-CN" altLang="en-US" sz="2800" b="1" dirty="0"/>
                <a:t>序遍历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213509" y="2714652"/>
            <a:ext cx="1630480" cy="975958"/>
            <a:chOff x="856280" y="2714652"/>
            <a:chExt cx="1630480" cy="975958"/>
          </a:xfrm>
        </p:grpSpPr>
        <p:sp>
          <p:nvSpPr>
            <p:cNvPr id="41" name="文本框 40"/>
            <p:cNvSpPr txBox="1"/>
            <p:nvPr/>
          </p:nvSpPr>
          <p:spPr>
            <a:xfrm>
              <a:off x="1192830" y="2714652"/>
              <a:ext cx="957380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/>
                <a:t>LR</a:t>
              </a:r>
              <a:r>
                <a:rPr lang="en-US" altLang="zh-CN" sz="2800" b="1" dirty="0">
                  <a:solidFill>
                    <a:srgbClr val="FF0000"/>
                  </a:solidFill>
                </a:rPr>
                <a:t>D</a:t>
              </a:r>
            </a:p>
            <a:p>
              <a:endParaRPr lang="zh-CN" altLang="en-US" dirty="0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856280" y="3167390"/>
              <a:ext cx="16304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</a:rPr>
                <a:t>后</a:t>
              </a:r>
              <a:r>
                <a:rPr lang="zh-CN" altLang="en-US" sz="2800" b="1" dirty="0"/>
                <a:t>序遍历</a:t>
              </a: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875067" y="2192247"/>
            <a:ext cx="2330827" cy="2976281"/>
            <a:chOff x="6083804" y="1900517"/>
            <a:chExt cx="2330827" cy="2976281"/>
          </a:xfrm>
        </p:grpSpPr>
        <p:sp>
          <p:nvSpPr>
            <p:cNvPr id="4" name="椭圆 3"/>
            <p:cNvSpPr/>
            <p:nvPr/>
          </p:nvSpPr>
          <p:spPr>
            <a:xfrm>
              <a:off x="7016136" y="1900517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>
              <a:off x="6549970" y="2680447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6083804" y="3545540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7" name="椭圆 6"/>
            <p:cNvSpPr/>
            <p:nvPr/>
          </p:nvSpPr>
          <p:spPr>
            <a:xfrm>
              <a:off x="6549969" y="4410633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8" name="椭圆 7"/>
            <p:cNvSpPr/>
            <p:nvPr/>
          </p:nvSpPr>
          <p:spPr>
            <a:xfrm>
              <a:off x="6954527" y="3545540"/>
              <a:ext cx="466165" cy="46616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7482301" y="2680447"/>
              <a:ext cx="466165" cy="466165"/>
              <a:chOff x="7200247" y="3195917"/>
              <a:chExt cx="466165" cy="466165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7200247" y="3195917"/>
                <a:ext cx="466165" cy="466165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7212439" y="3244333"/>
                <a:ext cx="4539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10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7494493" y="4410632"/>
              <a:ext cx="466165" cy="466165"/>
              <a:chOff x="8283175" y="4935071"/>
              <a:chExt cx="466165" cy="466165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283175" y="4935071"/>
                <a:ext cx="466165" cy="466165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8289270" y="4992452"/>
                <a:ext cx="4539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13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7948466" y="3545540"/>
              <a:ext cx="466165" cy="466165"/>
              <a:chOff x="7708154" y="3915335"/>
              <a:chExt cx="466165" cy="466165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7708154" y="3915335"/>
                <a:ext cx="466165" cy="466165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714249" y="3963751"/>
                <a:ext cx="4539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14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12" name="直接箭头连接符 11"/>
            <p:cNvCxnSpPr>
              <a:stCxn id="4" idx="4"/>
              <a:endCxn id="5" idx="0"/>
            </p:cNvCxnSpPr>
            <p:nvPr/>
          </p:nvCxnSpPr>
          <p:spPr>
            <a:xfrm flipH="1">
              <a:off x="6783053" y="2366682"/>
              <a:ext cx="466166" cy="3137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/>
            <p:cNvCxnSpPr>
              <a:stCxn id="4" idx="4"/>
              <a:endCxn id="23" idx="0"/>
            </p:cNvCxnSpPr>
            <p:nvPr/>
          </p:nvCxnSpPr>
          <p:spPr>
            <a:xfrm>
              <a:off x="7249219" y="2366682"/>
              <a:ext cx="466165" cy="3137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13"/>
            <p:cNvCxnSpPr>
              <a:stCxn id="23" idx="4"/>
              <a:endCxn id="19" idx="0"/>
            </p:cNvCxnSpPr>
            <p:nvPr/>
          </p:nvCxnSpPr>
          <p:spPr>
            <a:xfrm>
              <a:off x="7715384" y="3146612"/>
              <a:ext cx="466165" cy="3989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箭头连接符 14"/>
            <p:cNvCxnSpPr>
              <a:stCxn id="5" idx="4"/>
              <a:endCxn id="8" idx="0"/>
            </p:cNvCxnSpPr>
            <p:nvPr/>
          </p:nvCxnSpPr>
          <p:spPr>
            <a:xfrm>
              <a:off x="6783053" y="3146612"/>
              <a:ext cx="404557" cy="3989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>
              <a:stCxn id="5" idx="4"/>
              <a:endCxn id="6" idx="0"/>
            </p:cNvCxnSpPr>
            <p:nvPr/>
          </p:nvCxnSpPr>
          <p:spPr>
            <a:xfrm flipH="1">
              <a:off x="6316887" y="3146612"/>
              <a:ext cx="466166" cy="3989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6"/>
            <p:cNvCxnSpPr>
              <a:stCxn id="8" idx="4"/>
              <a:endCxn id="7" idx="0"/>
            </p:cNvCxnSpPr>
            <p:nvPr/>
          </p:nvCxnSpPr>
          <p:spPr>
            <a:xfrm flipH="1">
              <a:off x="6783052" y="4011705"/>
              <a:ext cx="404558" cy="3989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17"/>
            <p:cNvCxnSpPr>
              <a:stCxn id="19" idx="4"/>
              <a:endCxn id="21" idx="0"/>
            </p:cNvCxnSpPr>
            <p:nvPr/>
          </p:nvCxnSpPr>
          <p:spPr>
            <a:xfrm flipH="1">
              <a:off x="7727576" y="4011705"/>
              <a:ext cx="453973" cy="3989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/>
          <p:cNvSpPr txBox="1"/>
          <p:nvPr/>
        </p:nvSpPr>
        <p:spPr>
          <a:xfrm>
            <a:off x="695325" y="28157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后序遍历</a:t>
            </a: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819401" y="1348837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95325" y="874495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LRD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cxnSp>
        <p:nvCxnSpPr>
          <p:cNvPr id="29" name="直接箭头连接符 28"/>
          <p:cNvCxnSpPr>
            <a:endCxn id="4" idx="0"/>
          </p:cNvCxnSpPr>
          <p:nvPr/>
        </p:nvCxnSpPr>
        <p:spPr>
          <a:xfrm>
            <a:off x="2040482" y="1735415"/>
            <a:ext cx="0" cy="45683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4683110" y="1975841"/>
            <a:ext cx="2584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首先遍历根结点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683110" y="1975841"/>
            <a:ext cx="5243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移动到左孩子，将左孩子作为根结点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683110" y="1963831"/>
            <a:ext cx="5243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移动到左结点，此时左结点为叶子结点，无左右孩子，进行输出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4284412" y="3601508"/>
            <a:ext cx="1476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遍历结果：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5813863" y="3601508"/>
            <a:ext cx="35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</a:t>
            </a:r>
            <a:endParaRPr lang="zh-CN" altLang="en-US" sz="2400" dirty="0"/>
          </a:p>
        </p:txBody>
      </p:sp>
      <p:sp>
        <p:nvSpPr>
          <p:cNvPr id="39" name="文本框 38"/>
          <p:cNvSpPr txBox="1"/>
          <p:nvPr/>
        </p:nvSpPr>
        <p:spPr>
          <a:xfrm>
            <a:off x="4686278" y="1963831"/>
            <a:ext cx="5243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移动至右结点，将其作为根节点继续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4683110" y="1963830"/>
            <a:ext cx="5384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按顺序继续移动到左结点，此时左结点为叶子结点，无左右孩子，进行输出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6110542" y="3601507"/>
            <a:ext cx="35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4</a:t>
            </a:r>
            <a:endParaRPr lang="zh-CN" altLang="en-US" sz="2400" dirty="0"/>
          </a:p>
        </p:txBody>
      </p:sp>
      <p:sp>
        <p:nvSpPr>
          <p:cNvPr id="42" name="文本框 41"/>
          <p:cNvSpPr txBox="1"/>
          <p:nvPr/>
        </p:nvSpPr>
        <p:spPr>
          <a:xfrm>
            <a:off x="4679942" y="1963829"/>
            <a:ext cx="5384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按照</a:t>
            </a:r>
            <a:r>
              <a:rPr lang="en-US" altLang="zh-CN" sz="2400" dirty="0"/>
              <a:t>LRD</a:t>
            </a:r>
            <a:r>
              <a:rPr lang="zh-CN" altLang="en-US" sz="2400" dirty="0"/>
              <a:t>的顺序继续访问，访问根节点进行输出。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6410466" y="3601507"/>
            <a:ext cx="35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7</a:t>
            </a:r>
            <a:endParaRPr lang="zh-CN" altLang="en-US" sz="2400" dirty="0"/>
          </a:p>
        </p:txBody>
      </p:sp>
      <p:sp>
        <p:nvSpPr>
          <p:cNvPr id="44" name="文本框 43"/>
          <p:cNvSpPr txBox="1"/>
          <p:nvPr/>
        </p:nvSpPr>
        <p:spPr>
          <a:xfrm>
            <a:off x="4686278" y="1951821"/>
            <a:ext cx="5384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返回结点</a:t>
            </a:r>
            <a:r>
              <a:rPr lang="en-US" altLang="zh-CN" sz="2400" dirty="0"/>
              <a:t>7</a:t>
            </a:r>
            <a:r>
              <a:rPr lang="zh-CN" altLang="en-US" sz="2400" dirty="0"/>
              <a:t>的根节点，输出。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707145" y="3609962"/>
            <a:ext cx="35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3</a:t>
            </a:r>
            <a:endParaRPr lang="zh-CN" altLang="en-US" sz="2400" dirty="0"/>
          </a:p>
        </p:txBody>
      </p:sp>
      <p:sp>
        <p:nvSpPr>
          <p:cNvPr id="47" name="文本框 46"/>
          <p:cNvSpPr txBox="1"/>
          <p:nvPr/>
        </p:nvSpPr>
        <p:spPr>
          <a:xfrm>
            <a:off x="4689446" y="1955898"/>
            <a:ext cx="5384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按照</a:t>
            </a:r>
            <a:r>
              <a:rPr lang="en-US" altLang="zh-CN" sz="2400" dirty="0"/>
              <a:t>LRD</a:t>
            </a:r>
            <a:r>
              <a:rPr lang="zh-CN" altLang="en-US" sz="2400" dirty="0"/>
              <a:t>的顺序继续访问，访问</a:t>
            </a:r>
            <a:r>
              <a:rPr lang="en-US" altLang="zh-CN" sz="2400" dirty="0"/>
              <a:t>10</a:t>
            </a:r>
            <a:r>
              <a:rPr lang="zh-CN" altLang="en-US" sz="2400" dirty="0"/>
              <a:t>结点，以其作为根节点继续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6992019" y="3601213"/>
            <a:ext cx="550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13</a:t>
            </a:r>
            <a:endParaRPr lang="zh-CN" altLang="en-US" sz="2400" dirty="0"/>
          </a:p>
        </p:txBody>
      </p:sp>
      <p:sp>
        <p:nvSpPr>
          <p:cNvPr id="50" name="文本框 49"/>
          <p:cNvSpPr txBox="1"/>
          <p:nvPr/>
        </p:nvSpPr>
        <p:spPr>
          <a:xfrm>
            <a:off x="7454173" y="3592464"/>
            <a:ext cx="538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14</a:t>
            </a:r>
            <a:endParaRPr lang="zh-CN" altLang="en-US" sz="2400" dirty="0"/>
          </a:p>
        </p:txBody>
      </p:sp>
      <p:sp>
        <p:nvSpPr>
          <p:cNvPr id="51" name="文本框 50"/>
          <p:cNvSpPr txBox="1"/>
          <p:nvPr/>
        </p:nvSpPr>
        <p:spPr>
          <a:xfrm>
            <a:off x="7916390" y="3592462"/>
            <a:ext cx="554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10</a:t>
            </a:r>
            <a:endParaRPr lang="zh-CN" altLang="en-US" sz="2400" dirty="0"/>
          </a:p>
        </p:txBody>
      </p:sp>
      <p:sp>
        <p:nvSpPr>
          <p:cNvPr id="52" name="文本框 51"/>
          <p:cNvSpPr txBox="1"/>
          <p:nvPr/>
        </p:nvSpPr>
        <p:spPr>
          <a:xfrm>
            <a:off x="8381681" y="3601212"/>
            <a:ext cx="35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8</a:t>
            </a:r>
            <a:endParaRPr lang="zh-CN" altLang="en-US" sz="2400" dirty="0"/>
          </a:p>
        </p:txBody>
      </p:sp>
      <p:sp>
        <p:nvSpPr>
          <p:cNvPr id="53" name="文本框 52"/>
          <p:cNvSpPr txBox="1"/>
          <p:nvPr/>
        </p:nvSpPr>
        <p:spPr>
          <a:xfrm>
            <a:off x="4673606" y="1975839"/>
            <a:ext cx="5384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遍历结束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301 L -0.03998 0.11505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92" y="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97 0.11505 L -0.07825 0.23565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4" y="6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826 0.23565 L 2.29167E-6 0.24283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08" y="-7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21 0.24283 L -0.03919 0.36922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70" y="6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98 0.37199 L 0.00221 0.24005 " pathEditMode="relative" ptsTypes="AA">
                                      <p:cBhvr>
                                        <p:cTn id="7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000"/>
                            </p:stCondLst>
                            <p:childTnLst>
                              <p:par>
                                <p:cTn id="7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.24282 L -0.03998 0.11505 " pathEditMode="relative" rAng="0" ptsTypes="AA">
                                      <p:cBhvr>
                                        <p:cTn id="87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05" y="-6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000"/>
                            </p:stCondLst>
                            <p:childTnLst>
                              <p:par>
                                <p:cTn id="8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0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19 0.11227 L 0.03893 0.11227 " pathEditMode="relative" ptsTypes="AA">
                                      <p:cBhvr>
                                        <p:cTn id="10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5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893 0.11227 L 0.08112 0.23727 " pathEditMode="relative" ptsTypes="AA">
                                      <p:cBhvr>
                                        <p:cTn id="115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112 0.23866 L 0.03659 0.36922 " pathEditMode="relative" ptsTypes="AA">
                                      <p:cBhvr>
                                        <p:cTn id="12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000"/>
                            </p:stCondLst>
                            <p:childTnLst>
                              <p:par>
                                <p:cTn id="1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659 0.36922 L 0.08112 0.23865 " pathEditMode="relative" rAng="0" ptsTypes="AA">
                                      <p:cBhvr>
                                        <p:cTn id="13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92" y="-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112 0.23588 L 0.03659 0.11088 " pathEditMode="relative" ptsTypes="AA">
                                      <p:cBhvr>
                                        <p:cTn id="13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000"/>
                            </p:stCondLst>
                            <p:childTnLst>
                              <p:par>
                                <p:cTn id="1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737 0.10949 L -0.00013 -0.0044 " pathEditMode="relative" ptsTypes="AA">
                                      <p:cBhvr>
                                        <p:cTn id="147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000"/>
                            </p:stCondLst>
                            <p:childTnLst>
                              <p:par>
                                <p:cTn id="1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250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3" grpId="1"/>
      <p:bldP spid="34" grpId="0"/>
      <p:bldP spid="34" grpId="1"/>
      <p:bldP spid="35" grpId="0"/>
      <p:bldP spid="35" grpId="1"/>
      <p:bldP spid="38" grpId="0"/>
      <p:bldP spid="39" grpId="0"/>
      <p:bldP spid="39" grpId="1"/>
      <p:bldP spid="40" grpId="0"/>
      <p:bldP spid="40" grpId="1"/>
      <p:bldP spid="41" grpId="0"/>
      <p:bldP spid="42" grpId="0"/>
      <p:bldP spid="42" grpId="1"/>
      <p:bldP spid="43" grpId="0"/>
      <p:bldP spid="44" grpId="0"/>
      <p:bldP spid="44" grpId="1"/>
      <p:bldP spid="45" grpId="0"/>
      <p:bldP spid="47" grpId="0"/>
      <p:bldP spid="47" grpId="1"/>
      <p:bldP spid="49" grpId="0"/>
      <p:bldP spid="50" grpId="0"/>
      <p:bldP spid="51" grpId="0"/>
      <p:bldP spid="52" grpId="0"/>
      <p:bldP spid="5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95325" y="668148"/>
            <a:ext cx="8835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7030A0"/>
                </a:solidFill>
                <a:latin typeface="+mj-ea"/>
                <a:ea typeface="+mj-ea"/>
              </a:rPr>
              <a:t>Test</a:t>
            </a:r>
            <a:endParaRPr lang="zh-CN" altLang="en-US" sz="3200" b="1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Traversing 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096" y="2217908"/>
            <a:ext cx="4094162" cy="383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4471258" y="2217908"/>
            <a:ext cx="55355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以下哪一个是该二叉树</a:t>
            </a:r>
            <a:r>
              <a:rPr lang="zh-CN" altLang="en-US" sz="2400" dirty="0">
                <a:solidFill>
                  <a:srgbClr val="FF0000"/>
                </a:solidFill>
              </a:rPr>
              <a:t>中序遍历</a:t>
            </a:r>
            <a:r>
              <a:rPr lang="zh-CN" altLang="en-US" sz="2400" dirty="0"/>
              <a:t>的结果？</a:t>
            </a:r>
            <a:endParaRPr lang="en-US" altLang="zh-CN" sz="2400" dirty="0"/>
          </a:p>
          <a:p>
            <a:pPr marL="457200" indent="-457200">
              <a:buAutoNum type="alphaUcPeriod"/>
            </a:pPr>
            <a:r>
              <a:rPr lang="en-US" altLang="zh-CN" sz="2400" dirty="0"/>
              <a:t>A</a:t>
            </a:r>
            <a:r>
              <a:rPr lang="zh-CN" altLang="en-US" sz="2400" dirty="0"/>
              <a:t>、</a:t>
            </a:r>
            <a:r>
              <a:rPr lang="en-US" altLang="zh-CN" sz="2400" dirty="0"/>
              <a:t>B</a:t>
            </a:r>
            <a:r>
              <a:rPr lang="zh-CN" altLang="en-US" sz="2400" dirty="0"/>
              <a:t>、</a:t>
            </a:r>
            <a:r>
              <a:rPr lang="en-US" altLang="zh-CN" sz="2400" dirty="0"/>
              <a:t>D</a:t>
            </a:r>
            <a:r>
              <a:rPr lang="zh-CN" altLang="en-US" sz="2400" dirty="0"/>
              <a:t>、</a:t>
            </a:r>
            <a:r>
              <a:rPr lang="en-US" altLang="zh-CN" sz="2400" dirty="0"/>
              <a:t>F</a:t>
            </a:r>
            <a:r>
              <a:rPr lang="zh-CN" altLang="en-US" sz="2400" dirty="0"/>
              <a:t>、</a:t>
            </a:r>
            <a:r>
              <a:rPr lang="en-US" altLang="zh-CN" sz="2400" dirty="0"/>
              <a:t>G</a:t>
            </a:r>
            <a:r>
              <a:rPr lang="zh-CN" altLang="en-US" sz="2400" dirty="0"/>
              <a:t>、</a:t>
            </a:r>
            <a:r>
              <a:rPr lang="en-US" altLang="zh-CN" sz="2400" dirty="0"/>
              <a:t>C</a:t>
            </a:r>
            <a:r>
              <a:rPr lang="zh-CN" altLang="en-US" sz="2400" dirty="0"/>
              <a:t>、</a:t>
            </a:r>
            <a:r>
              <a:rPr lang="en-US" altLang="zh-CN" sz="2400" dirty="0"/>
              <a:t>E</a:t>
            </a:r>
            <a:r>
              <a:rPr lang="zh-CN" altLang="en-US" sz="2400" dirty="0"/>
              <a:t>、</a:t>
            </a:r>
            <a:r>
              <a:rPr lang="en-US" altLang="zh-CN" sz="2400" dirty="0"/>
              <a:t>H</a:t>
            </a:r>
          </a:p>
          <a:p>
            <a:pPr marL="457200" indent="-457200">
              <a:buAutoNum type="alphaUcPeriod"/>
            </a:pPr>
            <a:r>
              <a:rPr lang="en-US" altLang="zh-CN" sz="2400" dirty="0"/>
              <a:t>B</a:t>
            </a:r>
            <a:r>
              <a:rPr lang="zh-CN" altLang="en-US" sz="2400" dirty="0"/>
              <a:t>、</a:t>
            </a:r>
            <a:r>
              <a:rPr lang="en-US" altLang="zh-CN" sz="2400" dirty="0"/>
              <a:t>F</a:t>
            </a:r>
            <a:r>
              <a:rPr lang="zh-CN" altLang="en-US" sz="2400" dirty="0"/>
              <a:t>、</a:t>
            </a:r>
            <a:r>
              <a:rPr lang="en-US" altLang="zh-CN" sz="2400" dirty="0"/>
              <a:t>D</a:t>
            </a:r>
            <a:r>
              <a:rPr lang="zh-CN" altLang="en-US" sz="2400" dirty="0"/>
              <a:t>、</a:t>
            </a:r>
            <a:r>
              <a:rPr lang="en-US" altLang="zh-CN" sz="2400" dirty="0"/>
              <a:t>G</a:t>
            </a:r>
            <a:r>
              <a:rPr lang="zh-CN" altLang="en-US" sz="2400" dirty="0"/>
              <a:t>、</a:t>
            </a:r>
            <a:r>
              <a:rPr lang="en-US" altLang="zh-CN" sz="2400" dirty="0"/>
              <a:t>A</a:t>
            </a:r>
            <a:r>
              <a:rPr lang="zh-CN" altLang="en-US" sz="2400" dirty="0"/>
              <a:t>、</a:t>
            </a:r>
            <a:r>
              <a:rPr lang="en-US" altLang="zh-CN" sz="2400" dirty="0"/>
              <a:t>C</a:t>
            </a:r>
            <a:r>
              <a:rPr lang="zh-CN" altLang="en-US" sz="2400" dirty="0"/>
              <a:t>、</a:t>
            </a:r>
            <a:r>
              <a:rPr lang="en-US" altLang="zh-CN" sz="2400" dirty="0"/>
              <a:t>E</a:t>
            </a:r>
            <a:r>
              <a:rPr lang="zh-CN" altLang="en-US" sz="2400" dirty="0"/>
              <a:t>、</a:t>
            </a:r>
            <a:r>
              <a:rPr lang="en-US" altLang="zh-CN" sz="2400" dirty="0"/>
              <a:t>H</a:t>
            </a:r>
          </a:p>
          <a:p>
            <a:pPr marL="457200" indent="-457200">
              <a:buAutoNum type="alphaUcPeriod"/>
            </a:pPr>
            <a:r>
              <a:rPr lang="en-US" altLang="zh-CN" sz="2400" dirty="0"/>
              <a:t>F</a:t>
            </a:r>
            <a:r>
              <a:rPr lang="zh-CN" altLang="en-US" sz="2400" dirty="0"/>
              <a:t>、</a:t>
            </a:r>
            <a:r>
              <a:rPr lang="en-US" altLang="zh-CN" sz="2400" dirty="0"/>
              <a:t>G</a:t>
            </a:r>
            <a:r>
              <a:rPr lang="zh-CN" altLang="en-US" sz="2400" dirty="0"/>
              <a:t>、</a:t>
            </a:r>
            <a:r>
              <a:rPr lang="en-US" altLang="zh-CN" sz="2400" dirty="0"/>
              <a:t>D</a:t>
            </a:r>
            <a:r>
              <a:rPr lang="zh-CN" altLang="en-US" sz="2400" dirty="0"/>
              <a:t>、</a:t>
            </a:r>
            <a:r>
              <a:rPr lang="en-US" altLang="zh-CN" sz="2400" dirty="0"/>
              <a:t>B</a:t>
            </a:r>
            <a:r>
              <a:rPr lang="zh-CN" altLang="en-US" sz="2400" dirty="0"/>
              <a:t>、</a:t>
            </a:r>
            <a:r>
              <a:rPr lang="en-US" altLang="zh-CN" sz="2400" dirty="0"/>
              <a:t>H</a:t>
            </a:r>
            <a:r>
              <a:rPr lang="zh-CN" altLang="en-US" sz="2400" dirty="0"/>
              <a:t>、</a:t>
            </a:r>
            <a:r>
              <a:rPr lang="en-US" altLang="zh-CN" sz="2400" dirty="0"/>
              <a:t>E</a:t>
            </a:r>
            <a:r>
              <a:rPr lang="zh-CN" altLang="en-US" sz="2400" dirty="0"/>
              <a:t>、</a:t>
            </a:r>
            <a:r>
              <a:rPr lang="en-US" altLang="zh-CN" sz="2400" dirty="0"/>
              <a:t>C</a:t>
            </a:r>
            <a:r>
              <a:rPr lang="zh-CN" altLang="en-US" sz="2400" dirty="0"/>
              <a:t>、</a:t>
            </a:r>
            <a:r>
              <a:rPr lang="en-US" altLang="zh-CN" sz="2400" dirty="0"/>
              <a:t>A</a:t>
            </a:r>
          </a:p>
          <a:p>
            <a:pPr marL="457200" indent="-457200">
              <a:buAutoNum type="alphaUcPeriod"/>
            </a:pPr>
            <a:r>
              <a:rPr lang="en-US" altLang="zh-CN" sz="2400" dirty="0"/>
              <a:t>A</a:t>
            </a:r>
            <a:r>
              <a:rPr lang="zh-CN" altLang="en-US" sz="2400" dirty="0"/>
              <a:t>、</a:t>
            </a:r>
            <a:r>
              <a:rPr lang="en-US" altLang="zh-CN" sz="2400" dirty="0"/>
              <a:t>B</a:t>
            </a:r>
            <a:r>
              <a:rPr lang="zh-CN" altLang="en-US" sz="2400" dirty="0"/>
              <a:t>、</a:t>
            </a:r>
            <a:r>
              <a:rPr lang="en-US" altLang="zh-CN" sz="2400" dirty="0"/>
              <a:t>C</a:t>
            </a:r>
            <a:r>
              <a:rPr lang="zh-CN" altLang="en-US" sz="2400" dirty="0"/>
              <a:t>、</a:t>
            </a:r>
            <a:r>
              <a:rPr lang="en-US" altLang="zh-CN" sz="2400" dirty="0"/>
              <a:t>D</a:t>
            </a:r>
            <a:r>
              <a:rPr lang="zh-CN" altLang="en-US" sz="2400" dirty="0"/>
              <a:t>、</a:t>
            </a:r>
            <a:r>
              <a:rPr lang="en-US" altLang="zh-CN" sz="2400" dirty="0"/>
              <a:t>E</a:t>
            </a:r>
            <a:r>
              <a:rPr lang="zh-CN" altLang="en-US" sz="2400" dirty="0"/>
              <a:t>、</a:t>
            </a:r>
            <a:r>
              <a:rPr lang="en-US" altLang="zh-CN" sz="2400" dirty="0"/>
              <a:t>F</a:t>
            </a:r>
            <a:r>
              <a:rPr lang="zh-CN" altLang="en-US" sz="2400" dirty="0"/>
              <a:t>、</a:t>
            </a:r>
            <a:r>
              <a:rPr lang="en-US" altLang="zh-CN" sz="2400" dirty="0"/>
              <a:t>G</a:t>
            </a:r>
            <a:r>
              <a:rPr lang="zh-CN" altLang="en-US" sz="2400" dirty="0"/>
              <a:t>、</a:t>
            </a:r>
            <a:r>
              <a:rPr lang="en-US" altLang="zh-CN" sz="2400" dirty="0"/>
              <a:t>H</a:t>
            </a:r>
            <a:endParaRPr lang="zh-CN" altLang="en-US" sz="2400" dirty="0"/>
          </a:p>
        </p:txBody>
      </p:sp>
      <p:sp>
        <p:nvSpPr>
          <p:cNvPr id="3" name="文本框 2"/>
          <p:cNvSpPr txBox="1"/>
          <p:nvPr/>
        </p:nvSpPr>
        <p:spPr>
          <a:xfrm>
            <a:off x="9378153" y="4582678"/>
            <a:ext cx="447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0000"/>
                </a:solidFill>
              </a:rPr>
              <a:t>B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94351" y="2591953"/>
            <a:ext cx="1476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先序遍历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8794350" y="2956571"/>
            <a:ext cx="1476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中序遍历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8794350" y="3330616"/>
            <a:ext cx="1476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后序遍历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8794349" y="3695234"/>
            <a:ext cx="1476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层次遍历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2" grpId="0"/>
      <p:bldP spid="23" grpId="0"/>
      <p:bldP spid="2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95325" y="668148"/>
            <a:ext cx="31758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遍历的递归实现</a:t>
            </a:r>
          </a:p>
        </p:txBody>
      </p:sp>
      <p:cxnSp>
        <p:nvCxnSpPr>
          <p:cNvPr id="7" name="直接连接符 6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Traversing 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19145" y="1993544"/>
            <a:ext cx="62341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从刚刚的演示中可以看出，三种遍历其实都是一个递归的过程，三种遍历的不同之处只是访问结点的时机不同，也就是访问根节点，遍历左子树，遍历右子树这</a:t>
            </a:r>
            <a:r>
              <a:rPr lang="en-US" altLang="zh-CN" dirty="0"/>
              <a:t>3</a:t>
            </a:r>
            <a:r>
              <a:rPr lang="zh-CN" altLang="en-US" dirty="0"/>
              <a:t>个部分的先后顺序不同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95325" y="668148"/>
            <a:ext cx="3462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遍历的非递归实现</a:t>
            </a: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Traversing 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1545" y="1882064"/>
            <a:ext cx="2514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7030A0"/>
                </a:solidFill>
              </a:rPr>
              <a:t>中序非递归遍历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91545" y="2490377"/>
            <a:ext cx="73189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指针</a:t>
            </a:r>
            <a:r>
              <a:rPr lang="en-US" altLang="zh-CN" dirty="0"/>
              <a:t>T</a:t>
            </a:r>
            <a:r>
              <a:rPr lang="zh-CN" altLang="en-US" dirty="0"/>
              <a:t>从根结点出发，向左走到底，并依次将指向沿途的左孩子指针入栈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重复下面步骤，直到</a:t>
            </a:r>
            <a:r>
              <a:rPr lang="en-US" altLang="zh-CN" dirty="0"/>
              <a:t>T</a:t>
            </a:r>
            <a:r>
              <a:rPr lang="zh-CN" altLang="en-US" dirty="0"/>
              <a:t>为空。</a:t>
            </a:r>
            <a:endParaRPr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dirty="0"/>
              <a:t>访问</a:t>
            </a:r>
            <a:r>
              <a:rPr lang="en-US" altLang="zh-CN" dirty="0"/>
              <a:t>T</a:t>
            </a:r>
            <a:r>
              <a:rPr lang="zh-CN" altLang="en-US" dirty="0"/>
              <a:t>结点</a:t>
            </a:r>
            <a:r>
              <a:rPr lang="en-US" altLang="zh-CN" dirty="0"/>
              <a:t>(</a:t>
            </a:r>
            <a:r>
              <a:rPr lang="zh-CN" altLang="en-US" dirty="0"/>
              <a:t>输出</a:t>
            </a:r>
            <a:r>
              <a:rPr lang="en-US" altLang="zh-CN" dirty="0"/>
              <a:t>)</a:t>
            </a:r>
          </a:p>
          <a:p>
            <a:pPr marL="342900" indent="-342900">
              <a:buFont typeface="+mj-ea"/>
              <a:buAutoNum type="circleNumDbPlain"/>
            </a:pPr>
            <a:r>
              <a:rPr lang="zh-CN" altLang="en-US" dirty="0"/>
              <a:t>若</a:t>
            </a:r>
            <a:r>
              <a:rPr lang="en-US" altLang="zh-CN" dirty="0"/>
              <a:t>T</a:t>
            </a:r>
            <a:r>
              <a:rPr lang="zh-CN" altLang="en-US" dirty="0"/>
              <a:t>的右孩子存在，则令</a:t>
            </a:r>
            <a:r>
              <a:rPr lang="en-US" altLang="zh-CN" dirty="0"/>
              <a:t>T</a:t>
            </a:r>
            <a:r>
              <a:rPr lang="zh-CN" altLang="en-US" dirty="0"/>
              <a:t>指向右孩子，然后向左走到底，并一次将指向沿途结点的指针入栈。若不存在，则判断栈是否为空。若非空则将栈顶指针出栈并赋予</a:t>
            </a:r>
            <a:r>
              <a:rPr lang="en-US" altLang="zh-CN" dirty="0"/>
              <a:t>T</a:t>
            </a:r>
            <a:r>
              <a:rPr lang="zh-CN" altLang="en-US" dirty="0"/>
              <a:t>；若空，则遍历结束。</a:t>
            </a:r>
            <a:endParaRPr lang="en-US" altLang="zh-CN" dirty="0"/>
          </a:p>
        </p:txBody>
      </p:sp>
      <p:grpSp>
        <p:nvGrpSpPr>
          <p:cNvPr id="8" name="组合 7"/>
          <p:cNvGrpSpPr/>
          <p:nvPr/>
        </p:nvGrpSpPr>
        <p:grpSpPr>
          <a:xfrm>
            <a:off x="369256" y="4566128"/>
            <a:ext cx="1837020" cy="2207820"/>
            <a:chOff x="7578951" y="1735415"/>
            <a:chExt cx="1837020" cy="2207820"/>
          </a:xfrm>
        </p:grpSpPr>
        <p:sp>
          <p:nvSpPr>
            <p:cNvPr id="9" name="椭圆 8"/>
            <p:cNvSpPr/>
            <p:nvPr/>
          </p:nvSpPr>
          <p:spPr>
            <a:xfrm>
              <a:off x="8497461" y="1735415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</a:t>
              </a:r>
              <a:endParaRPr lang="zh-CN" altLang="en-US" dirty="0"/>
            </a:p>
          </p:txBody>
        </p:sp>
        <p:sp>
          <p:nvSpPr>
            <p:cNvPr id="10" name="椭圆 9"/>
            <p:cNvSpPr/>
            <p:nvPr/>
          </p:nvSpPr>
          <p:spPr>
            <a:xfrm>
              <a:off x="8048146" y="2607251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</a:t>
              </a:r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8966656" y="2607251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</a:t>
              </a:r>
              <a:endParaRPr lang="zh-CN" altLang="en-US" dirty="0"/>
            </a:p>
          </p:txBody>
        </p:sp>
        <p:cxnSp>
          <p:nvCxnSpPr>
            <p:cNvPr id="12" name="直接箭头连接符 11"/>
            <p:cNvCxnSpPr>
              <a:stCxn id="9" idx="4"/>
              <a:endCxn id="10" idx="0"/>
            </p:cNvCxnSpPr>
            <p:nvPr/>
          </p:nvCxnSpPr>
          <p:spPr>
            <a:xfrm flipH="1">
              <a:off x="8272804" y="2184730"/>
              <a:ext cx="44931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/>
            <p:cNvCxnSpPr>
              <a:stCxn id="9" idx="4"/>
              <a:endCxn id="11" idx="0"/>
            </p:cNvCxnSpPr>
            <p:nvPr/>
          </p:nvCxnSpPr>
          <p:spPr>
            <a:xfrm>
              <a:off x="8722119" y="2184730"/>
              <a:ext cx="46919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椭圆 13"/>
            <p:cNvSpPr/>
            <p:nvPr/>
          </p:nvSpPr>
          <p:spPr>
            <a:xfrm>
              <a:off x="7578951" y="3479087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D</a:t>
              </a:r>
              <a:endParaRPr lang="zh-CN" altLang="en-US" dirty="0"/>
            </a:p>
          </p:txBody>
        </p:sp>
        <p:sp>
          <p:nvSpPr>
            <p:cNvPr id="15" name="椭圆 14"/>
            <p:cNvSpPr/>
            <p:nvPr/>
          </p:nvSpPr>
          <p:spPr>
            <a:xfrm>
              <a:off x="8526306" y="3493920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E</a:t>
              </a:r>
              <a:endParaRPr lang="zh-CN" altLang="en-US" dirty="0"/>
            </a:p>
          </p:txBody>
        </p:sp>
        <p:cxnSp>
          <p:nvCxnSpPr>
            <p:cNvPr id="16" name="直接箭头连接符 15"/>
            <p:cNvCxnSpPr>
              <a:endCxn id="14" idx="0"/>
            </p:cNvCxnSpPr>
            <p:nvPr/>
          </p:nvCxnSpPr>
          <p:spPr>
            <a:xfrm flipH="1">
              <a:off x="7803609" y="3056566"/>
              <a:ext cx="46919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6"/>
            <p:cNvCxnSpPr>
              <a:endCxn id="15" idx="0"/>
            </p:cNvCxnSpPr>
            <p:nvPr/>
          </p:nvCxnSpPr>
          <p:spPr>
            <a:xfrm>
              <a:off x="8272804" y="3056566"/>
              <a:ext cx="478160" cy="4373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662933" y="4613566"/>
            <a:ext cx="624833" cy="369332"/>
            <a:chOff x="662933" y="4613566"/>
            <a:chExt cx="624833" cy="369332"/>
          </a:xfrm>
        </p:grpSpPr>
        <p:cxnSp>
          <p:nvCxnSpPr>
            <p:cNvPr id="19" name="直接箭头连接符 18"/>
            <p:cNvCxnSpPr>
              <a:endCxn id="9" idx="2"/>
            </p:cNvCxnSpPr>
            <p:nvPr/>
          </p:nvCxnSpPr>
          <p:spPr>
            <a:xfrm>
              <a:off x="923925" y="4790786"/>
              <a:ext cx="363841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662933" y="4613566"/>
              <a:ext cx="2952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</a:t>
              </a:r>
              <a:endParaRPr lang="zh-CN" altLang="en-US" dirty="0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340483" y="4982898"/>
            <a:ext cx="645650" cy="1709882"/>
            <a:chOff x="3571874" y="4768572"/>
            <a:chExt cx="645650" cy="1709882"/>
          </a:xfrm>
        </p:grpSpPr>
        <p:sp>
          <p:nvSpPr>
            <p:cNvPr id="23" name="矩形 22"/>
            <p:cNvSpPr/>
            <p:nvPr/>
          </p:nvSpPr>
          <p:spPr>
            <a:xfrm>
              <a:off x="3571875" y="4768572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3571875" y="5191093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3571875" y="5633412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3571874" y="6055933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rgbClr val="7030A0"/>
                  </a:solidFill>
                </a:rPr>
                <a:t>A</a:t>
              </a:r>
              <a:endParaRPr lang="zh-CN" altLang="en-US" sz="2400" dirty="0">
                <a:solidFill>
                  <a:srgbClr val="7030A0"/>
                </a:solidFill>
              </a:endParaRPr>
            </a:p>
          </p:txBody>
        </p:sp>
      </p:grpSp>
      <p:cxnSp>
        <p:nvCxnSpPr>
          <p:cNvPr id="29" name="直接箭头连接符 28"/>
          <p:cNvCxnSpPr/>
          <p:nvPr/>
        </p:nvCxnSpPr>
        <p:spPr>
          <a:xfrm>
            <a:off x="3986132" y="5847738"/>
            <a:ext cx="47156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4440130" y="4992797"/>
            <a:ext cx="645650" cy="1709882"/>
            <a:chOff x="3571874" y="4768572"/>
            <a:chExt cx="645650" cy="1709882"/>
          </a:xfrm>
        </p:grpSpPr>
        <p:sp>
          <p:nvSpPr>
            <p:cNvPr id="31" name="矩形 30"/>
            <p:cNvSpPr/>
            <p:nvPr/>
          </p:nvSpPr>
          <p:spPr>
            <a:xfrm>
              <a:off x="3571875" y="4768572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3571875" y="5191093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3571875" y="5633412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rgbClr val="7030A0"/>
                  </a:solidFill>
                </a:rPr>
                <a:t>B</a:t>
              </a:r>
              <a:endParaRPr lang="zh-CN" altLang="en-US" sz="2400" dirty="0">
                <a:solidFill>
                  <a:srgbClr val="7030A0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571874" y="6055933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rgbClr val="7030A0"/>
                  </a:solidFill>
                </a:rPr>
                <a:t>A</a:t>
              </a:r>
              <a:endParaRPr lang="zh-CN" altLang="en-US" sz="2400" dirty="0">
                <a:solidFill>
                  <a:srgbClr val="7030A0"/>
                </a:solidFill>
              </a:endParaRPr>
            </a:p>
          </p:txBody>
        </p:sp>
      </p:grpSp>
      <p:cxnSp>
        <p:nvCxnSpPr>
          <p:cNvPr id="35" name="直接箭头连接符 34"/>
          <p:cNvCxnSpPr/>
          <p:nvPr/>
        </p:nvCxnSpPr>
        <p:spPr>
          <a:xfrm>
            <a:off x="5085779" y="5847738"/>
            <a:ext cx="72447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5767768" y="4972999"/>
            <a:ext cx="645650" cy="1709882"/>
            <a:chOff x="3571874" y="4768572"/>
            <a:chExt cx="645650" cy="1709882"/>
          </a:xfrm>
        </p:grpSpPr>
        <p:sp>
          <p:nvSpPr>
            <p:cNvPr id="38" name="矩形 37"/>
            <p:cNvSpPr/>
            <p:nvPr/>
          </p:nvSpPr>
          <p:spPr>
            <a:xfrm>
              <a:off x="3571875" y="4768572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3571875" y="5191093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矩形 39"/>
            <p:cNvSpPr/>
            <p:nvPr/>
          </p:nvSpPr>
          <p:spPr>
            <a:xfrm>
              <a:off x="3571875" y="5633412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7030A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571874" y="6055933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rgbClr val="7030A0"/>
                  </a:solidFill>
                </a:rPr>
                <a:t>A</a:t>
              </a:r>
              <a:endParaRPr lang="zh-CN" altLang="en-US" sz="2400" dirty="0">
                <a:solidFill>
                  <a:srgbClr val="7030A0"/>
                </a:solidFill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5032686" y="5483356"/>
            <a:ext cx="83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访问</a:t>
            </a:r>
            <a:r>
              <a:rPr lang="en-US" altLang="zh-CN" dirty="0">
                <a:solidFill>
                  <a:srgbClr val="7030A0"/>
                </a:solidFill>
              </a:rPr>
              <a:t>D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685798" y="4369112"/>
            <a:ext cx="820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B</a:t>
            </a:r>
            <a:r>
              <a:rPr lang="zh-CN" altLang="en-US" dirty="0">
                <a:solidFill>
                  <a:srgbClr val="7030A0"/>
                </a:solidFill>
              </a:rPr>
              <a:t>出栈，访问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397215" y="5433860"/>
            <a:ext cx="83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访问</a:t>
            </a:r>
            <a:r>
              <a:rPr lang="en-US" altLang="zh-CN" dirty="0">
                <a:solidFill>
                  <a:srgbClr val="7030A0"/>
                </a:solidFill>
              </a:rPr>
              <a:t>E</a:t>
            </a:r>
            <a:endParaRPr lang="zh-CN" altLang="en-US" dirty="0">
              <a:solidFill>
                <a:srgbClr val="7030A0"/>
              </a:solidFill>
            </a:endParaRPr>
          </a:p>
        </p:txBody>
      </p:sp>
      <p:cxnSp>
        <p:nvCxnSpPr>
          <p:cNvPr id="46" name="直接箭头连接符 45"/>
          <p:cNvCxnSpPr/>
          <p:nvPr/>
        </p:nvCxnSpPr>
        <p:spPr>
          <a:xfrm>
            <a:off x="6413417" y="5827940"/>
            <a:ext cx="72447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组合 46"/>
          <p:cNvGrpSpPr/>
          <p:nvPr/>
        </p:nvGrpSpPr>
        <p:grpSpPr>
          <a:xfrm>
            <a:off x="7092043" y="4963100"/>
            <a:ext cx="645650" cy="1709882"/>
            <a:chOff x="3571874" y="4768572"/>
            <a:chExt cx="645650" cy="1709882"/>
          </a:xfrm>
        </p:grpSpPr>
        <p:sp>
          <p:nvSpPr>
            <p:cNvPr id="48" name="矩形 47"/>
            <p:cNvSpPr/>
            <p:nvPr/>
          </p:nvSpPr>
          <p:spPr>
            <a:xfrm>
              <a:off x="3571875" y="4768572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571875" y="5191093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71875" y="5633412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7030A0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71874" y="6055933"/>
              <a:ext cx="645649" cy="4225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7030A0"/>
                </a:solidFill>
              </a:endParaRPr>
            </a:p>
          </p:txBody>
        </p:sp>
      </p:grpSp>
      <p:sp>
        <p:nvSpPr>
          <p:cNvPr id="52" name="文本框 51"/>
          <p:cNvSpPr txBox="1"/>
          <p:nvPr/>
        </p:nvSpPr>
        <p:spPr>
          <a:xfrm>
            <a:off x="7038348" y="4352443"/>
            <a:ext cx="820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A</a:t>
            </a:r>
            <a:r>
              <a:rPr lang="zh-CN" altLang="en-US" dirty="0">
                <a:solidFill>
                  <a:srgbClr val="7030A0"/>
                </a:solidFill>
              </a:rPr>
              <a:t>出栈，访问</a:t>
            </a:r>
          </a:p>
        </p:txBody>
      </p:sp>
      <p:cxnSp>
        <p:nvCxnSpPr>
          <p:cNvPr id="55" name="直接箭头连接符 54"/>
          <p:cNvCxnSpPr/>
          <p:nvPr/>
        </p:nvCxnSpPr>
        <p:spPr>
          <a:xfrm>
            <a:off x="7737692" y="5818041"/>
            <a:ext cx="72447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8532420" y="5643274"/>
            <a:ext cx="83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访问</a:t>
            </a:r>
            <a:r>
              <a:rPr lang="en-US" altLang="zh-CN" dirty="0">
                <a:solidFill>
                  <a:srgbClr val="7030A0"/>
                </a:solidFill>
              </a:rPr>
              <a:t>C</a:t>
            </a:r>
            <a:endParaRPr lang="zh-CN" altLang="en-US" dirty="0">
              <a:solidFill>
                <a:srgbClr val="7030A0"/>
              </a:solidFill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920799" y="4746358"/>
            <a:ext cx="295275" cy="691606"/>
            <a:chOff x="920799" y="4746358"/>
            <a:chExt cx="295275" cy="691606"/>
          </a:xfrm>
        </p:grpSpPr>
        <p:sp>
          <p:nvSpPr>
            <p:cNvPr id="60" name="文本框 59"/>
            <p:cNvSpPr txBox="1"/>
            <p:nvPr/>
          </p:nvSpPr>
          <p:spPr>
            <a:xfrm>
              <a:off x="920799" y="4746358"/>
              <a:ext cx="2952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</a:t>
              </a:r>
              <a:endParaRPr lang="zh-CN" altLang="en-US" dirty="0"/>
            </a:p>
          </p:txBody>
        </p:sp>
        <p:cxnSp>
          <p:nvCxnSpPr>
            <p:cNvPr id="63" name="直接箭头连接符 62"/>
            <p:cNvCxnSpPr>
              <a:endCxn id="10" idx="0"/>
            </p:cNvCxnSpPr>
            <p:nvPr/>
          </p:nvCxnSpPr>
          <p:spPr>
            <a:xfrm>
              <a:off x="1063109" y="5057867"/>
              <a:ext cx="0" cy="38009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737081" y="4604086"/>
            <a:ext cx="627678" cy="369332"/>
            <a:chOff x="1737081" y="4604086"/>
            <a:chExt cx="627678" cy="369332"/>
          </a:xfrm>
        </p:grpSpPr>
        <p:cxnSp>
          <p:nvCxnSpPr>
            <p:cNvPr id="67" name="直接箭头连接符 66"/>
            <p:cNvCxnSpPr>
              <a:endCxn id="9" idx="6"/>
            </p:cNvCxnSpPr>
            <p:nvPr/>
          </p:nvCxnSpPr>
          <p:spPr>
            <a:xfrm flipH="1">
              <a:off x="1737081" y="4790786"/>
              <a:ext cx="377469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文本框 69"/>
            <p:cNvSpPr txBox="1"/>
            <p:nvPr/>
          </p:nvSpPr>
          <p:spPr>
            <a:xfrm>
              <a:off x="2069484" y="4604086"/>
              <a:ext cx="2952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</a:t>
              </a:r>
              <a:endParaRPr lang="zh-CN" altLang="en-US" dirty="0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2226156" y="5441912"/>
            <a:ext cx="627678" cy="369332"/>
            <a:chOff x="1737081" y="4604086"/>
            <a:chExt cx="627678" cy="369332"/>
          </a:xfrm>
        </p:grpSpPr>
        <p:cxnSp>
          <p:nvCxnSpPr>
            <p:cNvPr id="73" name="直接箭头连接符 72"/>
            <p:cNvCxnSpPr/>
            <p:nvPr/>
          </p:nvCxnSpPr>
          <p:spPr>
            <a:xfrm flipH="1">
              <a:off x="1737081" y="4790786"/>
              <a:ext cx="377469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文本框 73"/>
            <p:cNvSpPr txBox="1"/>
            <p:nvPr/>
          </p:nvSpPr>
          <p:spPr>
            <a:xfrm>
              <a:off x="2069484" y="4604086"/>
              <a:ext cx="2952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</a:t>
              </a:r>
              <a:endParaRPr lang="zh-CN" altLang="en-US" dirty="0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486 L -0.03698 0.13426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9" y="64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0"/>
                            </p:stCondLst>
                            <p:childTnLst>
                              <p:par>
                                <p:cTn id="6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841 0.13542 L -1.45833E-6 -3.33333E-6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3" y="-6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69 L 0.04023 0.13542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18" y="68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000"/>
                            </p:stCondLst>
                            <p:childTnLst>
                              <p:par>
                                <p:cTn id="7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3000"/>
                            </p:stCondLst>
                            <p:childTnLst>
                              <p:par>
                                <p:cTn id="9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"/>
                            </p:stCondLst>
                            <p:childTnLst>
                              <p:par>
                                <p:cTn id="1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3" grpId="0"/>
      <p:bldP spid="44" grpId="0"/>
      <p:bldP spid="45" grpId="0"/>
      <p:bldP spid="52" grpId="0"/>
      <p:bldP spid="5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95325" y="668148"/>
            <a:ext cx="3462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遍历的非递归实现</a:t>
            </a: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Traversing 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grpSp>
        <p:nvGrpSpPr>
          <p:cNvPr id="12" name="组合 11"/>
          <p:cNvGrpSpPr/>
          <p:nvPr/>
        </p:nvGrpSpPr>
        <p:grpSpPr bwMode="auto">
          <a:xfrm>
            <a:off x="3921125" y="3895725"/>
            <a:ext cx="4987925" cy="2654300"/>
            <a:chOff x="3730625" y="2838450"/>
            <a:chExt cx="4987925" cy="2654300"/>
          </a:xfrm>
        </p:grpSpPr>
        <p:sp>
          <p:nvSpPr>
            <p:cNvPr id="13" name="Line 14"/>
            <p:cNvSpPr>
              <a:spLocks noChangeShapeType="1"/>
            </p:cNvSpPr>
            <p:nvPr/>
          </p:nvSpPr>
          <p:spPr bwMode="auto">
            <a:xfrm flipH="1">
              <a:off x="6694488" y="3109913"/>
              <a:ext cx="320675" cy="2730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Text Box 15"/>
            <p:cNvSpPr txBox="1">
              <a:spLocks noChangeArrowheads="1"/>
            </p:cNvSpPr>
            <p:nvPr/>
          </p:nvSpPr>
          <p:spPr bwMode="auto">
            <a:xfrm>
              <a:off x="6888163" y="2838450"/>
              <a:ext cx="588962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1800" b="1">
                  <a:solidFill>
                    <a:schemeClr val="accent2"/>
                  </a:solidFill>
                  <a:latin typeface="Times New Roman" panose="02020603050405020304" pitchFamily="18" charset="0"/>
                </a:rPr>
                <a:t>root</a:t>
              </a:r>
              <a:endParaRPr lang="zh-CN" altLang="zh-CN" sz="1800"/>
            </a:p>
          </p:txBody>
        </p:sp>
        <p:sp>
          <p:nvSpPr>
            <p:cNvPr id="15" name="Rectangle 16"/>
            <p:cNvSpPr>
              <a:spLocks noChangeArrowheads="1"/>
            </p:cNvSpPr>
            <p:nvPr/>
          </p:nvSpPr>
          <p:spPr bwMode="auto">
            <a:xfrm>
              <a:off x="6140450" y="3389313"/>
              <a:ext cx="1281113" cy="358775"/>
            </a:xfrm>
            <a:prstGeom prst="rect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miter lim="800000"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>
                <a:solidFill>
                  <a:srgbClr val="D61B02"/>
                </a:solidFill>
              </a:endParaRPr>
            </a:p>
          </p:txBody>
        </p:sp>
        <p:sp>
          <p:nvSpPr>
            <p:cNvPr id="16" name="Text Box 17"/>
            <p:cNvSpPr txBox="1">
              <a:spLocks noChangeArrowheads="1"/>
            </p:cNvSpPr>
            <p:nvPr/>
          </p:nvSpPr>
          <p:spPr bwMode="auto">
            <a:xfrm>
              <a:off x="6456363" y="3368675"/>
              <a:ext cx="431800" cy="398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170" tIns="46990" rIns="90170" bIns="46990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000">
                  <a:latin typeface="Tahoma" panose="020B0604030504040204" pitchFamily="34" charset="0"/>
                </a:rPr>
                <a:t>A</a:t>
              </a:r>
            </a:p>
          </p:txBody>
        </p:sp>
        <p:sp>
          <p:nvSpPr>
            <p:cNvPr id="17" name="Line 18"/>
            <p:cNvSpPr>
              <a:spLocks noChangeShapeType="1"/>
            </p:cNvSpPr>
            <p:nvPr/>
          </p:nvSpPr>
          <p:spPr bwMode="auto">
            <a:xfrm>
              <a:off x="6427788" y="3387725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" name="Line 19"/>
            <p:cNvSpPr>
              <a:spLocks noChangeShapeType="1"/>
            </p:cNvSpPr>
            <p:nvPr/>
          </p:nvSpPr>
          <p:spPr bwMode="auto">
            <a:xfrm>
              <a:off x="6854825" y="3387725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Line 20"/>
            <p:cNvSpPr>
              <a:spLocks noChangeShapeType="1"/>
            </p:cNvSpPr>
            <p:nvPr/>
          </p:nvSpPr>
          <p:spPr bwMode="auto">
            <a:xfrm>
              <a:off x="7140575" y="3394075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Text Box 26"/>
            <p:cNvSpPr txBox="1">
              <a:spLocks noChangeArrowheads="1"/>
            </p:cNvSpPr>
            <p:nvPr/>
          </p:nvSpPr>
          <p:spPr bwMode="auto">
            <a:xfrm>
              <a:off x="6783388" y="3384550"/>
              <a:ext cx="411162" cy="36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1800" b="1"/>
                <a:t>∧</a:t>
              </a:r>
            </a:p>
          </p:txBody>
        </p:sp>
        <p:sp>
          <p:nvSpPr>
            <p:cNvPr id="21" name="Rectangle 29"/>
            <p:cNvSpPr>
              <a:spLocks noChangeArrowheads="1"/>
            </p:cNvSpPr>
            <p:nvPr/>
          </p:nvSpPr>
          <p:spPr bwMode="auto">
            <a:xfrm>
              <a:off x="4859338" y="4313238"/>
              <a:ext cx="1281112" cy="358775"/>
            </a:xfrm>
            <a:prstGeom prst="rect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miter lim="800000"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>
                <a:solidFill>
                  <a:srgbClr val="D61B02"/>
                </a:solidFill>
              </a:endParaRPr>
            </a:p>
          </p:txBody>
        </p:sp>
        <p:sp>
          <p:nvSpPr>
            <p:cNvPr id="22" name="Text Box 30"/>
            <p:cNvSpPr txBox="1">
              <a:spLocks noChangeArrowheads="1"/>
            </p:cNvSpPr>
            <p:nvPr/>
          </p:nvSpPr>
          <p:spPr bwMode="auto">
            <a:xfrm>
              <a:off x="5175250" y="4292600"/>
              <a:ext cx="431800" cy="398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170" tIns="46990" rIns="90170" bIns="46990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>
                  <a:latin typeface="Tahoma" panose="020B0604030504040204" pitchFamily="34" charset="0"/>
                </a:rPr>
                <a:t>B</a:t>
              </a:r>
            </a:p>
          </p:txBody>
        </p:sp>
        <p:sp>
          <p:nvSpPr>
            <p:cNvPr id="23" name="Line 31"/>
            <p:cNvSpPr>
              <a:spLocks noChangeShapeType="1"/>
            </p:cNvSpPr>
            <p:nvPr/>
          </p:nvSpPr>
          <p:spPr bwMode="auto">
            <a:xfrm>
              <a:off x="5146675" y="4311650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Line 32"/>
            <p:cNvSpPr>
              <a:spLocks noChangeShapeType="1"/>
            </p:cNvSpPr>
            <p:nvPr/>
          </p:nvSpPr>
          <p:spPr bwMode="auto">
            <a:xfrm>
              <a:off x="5573713" y="4311650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Line 33"/>
            <p:cNvSpPr>
              <a:spLocks noChangeShapeType="1"/>
            </p:cNvSpPr>
            <p:nvPr/>
          </p:nvSpPr>
          <p:spPr bwMode="auto">
            <a:xfrm>
              <a:off x="5857875" y="4318000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" name="Rectangle 34"/>
            <p:cNvSpPr>
              <a:spLocks noChangeArrowheads="1"/>
            </p:cNvSpPr>
            <p:nvPr/>
          </p:nvSpPr>
          <p:spPr bwMode="auto">
            <a:xfrm>
              <a:off x="7358063" y="4308475"/>
              <a:ext cx="1281112" cy="358775"/>
            </a:xfrm>
            <a:prstGeom prst="rect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miter lim="800000"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>
                <a:solidFill>
                  <a:srgbClr val="D61B02"/>
                </a:solidFill>
              </a:endParaRPr>
            </a:p>
          </p:txBody>
        </p:sp>
        <p:sp>
          <p:nvSpPr>
            <p:cNvPr id="27" name="Text Box 35"/>
            <p:cNvSpPr txBox="1">
              <a:spLocks noChangeArrowheads="1"/>
            </p:cNvSpPr>
            <p:nvPr/>
          </p:nvSpPr>
          <p:spPr bwMode="auto">
            <a:xfrm>
              <a:off x="7673975" y="4287838"/>
              <a:ext cx="431800" cy="3984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170" tIns="46990" rIns="90170" bIns="46990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>
                  <a:latin typeface="Tahoma" panose="020B0604030504040204" pitchFamily="34" charset="0"/>
                </a:rPr>
                <a:t>C</a:t>
              </a:r>
            </a:p>
          </p:txBody>
        </p:sp>
        <p:sp>
          <p:nvSpPr>
            <p:cNvPr id="28" name="Line 36"/>
            <p:cNvSpPr>
              <a:spLocks noChangeShapeType="1"/>
            </p:cNvSpPr>
            <p:nvPr/>
          </p:nvSpPr>
          <p:spPr bwMode="auto">
            <a:xfrm>
              <a:off x="7645400" y="4306888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" name="Line 37"/>
            <p:cNvSpPr>
              <a:spLocks noChangeShapeType="1"/>
            </p:cNvSpPr>
            <p:nvPr/>
          </p:nvSpPr>
          <p:spPr bwMode="auto">
            <a:xfrm>
              <a:off x="8072438" y="4306888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Line 38"/>
            <p:cNvSpPr>
              <a:spLocks noChangeShapeType="1"/>
            </p:cNvSpPr>
            <p:nvPr/>
          </p:nvSpPr>
          <p:spPr bwMode="auto">
            <a:xfrm>
              <a:off x="8358188" y="4313238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Rectangle 39"/>
            <p:cNvSpPr>
              <a:spLocks noChangeArrowheads="1"/>
            </p:cNvSpPr>
            <p:nvPr/>
          </p:nvSpPr>
          <p:spPr bwMode="auto">
            <a:xfrm>
              <a:off x="3786188" y="5108575"/>
              <a:ext cx="1281112" cy="358775"/>
            </a:xfrm>
            <a:prstGeom prst="rect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miter lim="800000"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>
                <a:solidFill>
                  <a:srgbClr val="D61B02"/>
                </a:solidFill>
              </a:endParaRPr>
            </a:p>
          </p:txBody>
        </p:sp>
        <p:sp>
          <p:nvSpPr>
            <p:cNvPr id="32" name="Text Box 40"/>
            <p:cNvSpPr txBox="1">
              <a:spLocks noChangeArrowheads="1"/>
            </p:cNvSpPr>
            <p:nvPr/>
          </p:nvSpPr>
          <p:spPr bwMode="auto">
            <a:xfrm>
              <a:off x="4102100" y="5087938"/>
              <a:ext cx="431800" cy="3984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170" tIns="46990" rIns="90170" bIns="46990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>
                  <a:latin typeface="Tahoma" panose="020B0604030504040204" pitchFamily="34" charset="0"/>
                </a:rPr>
                <a:t>D</a:t>
              </a:r>
            </a:p>
          </p:txBody>
        </p:sp>
        <p:sp>
          <p:nvSpPr>
            <p:cNvPr id="33" name="Line 41"/>
            <p:cNvSpPr>
              <a:spLocks noChangeShapeType="1"/>
            </p:cNvSpPr>
            <p:nvPr/>
          </p:nvSpPr>
          <p:spPr bwMode="auto">
            <a:xfrm>
              <a:off x="4073525" y="5106988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Line 42"/>
            <p:cNvSpPr>
              <a:spLocks noChangeShapeType="1"/>
            </p:cNvSpPr>
            <p:nvPr/>
          </p:nvSpPr>
          <p:spPr bwMode="auto">
            <a:xfrm>
              <a:off x="4500563" y="5106988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" name="Line 43"/>
            <p:cNvSpPr>
              <a:spLocks noChangeShapeType="1"/>
            </p:cNvSpPr>
            <p:nvPr/>
          </p:nvSpPr>
          <p:spPr bwMode="auto">
            <a:xfrm>
              <a:off x="4786313" y="5113338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Text Box 44"/>
            <p:cNvSpPr txBox="1">
              <a:spLocks noChangeArrowheads="1"/>
            </p:cNvSpPr>
            <p:nvPr/>
          </p:nvSpPr>
          <p:spPr bwMode="auto">
            <a:xfrm>
              <a:off x="4721225" y="5103813"/>
              <a:ext cx="412750" cy="36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1800" b="1"/>
                <a:t>∧</a:t>
              </a:r>
            </a:p>
          </p:txBody>
        </p:sp>
        <p:sp>
          <p:nvSpPr>
            <p:cNvPr id="37" name="Rectangle 45"/>
            <p:cNvSpPr>
              <a:spLocks noChangeArrowheads="1"/>
            </p:cNvSpPr>
            <p:nvPr/>
          </p:nvSpPr>
          <p:spPr bwMode="auto">
            <a:xfrm>
              <a:off x="5778500" y="5113338"/>
              <a:ext cx="1282700" cy="358775"/>
            </a:xfrm>
            <a:prstGeom prst="rect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miter lim="800000"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>
                <a:solidFill>
                  <a:srgbClr val="D61B02"/>
                </a:solidFill>
              </a:endParaRPr>
            </a:p>
          </p:txBody>
        </p:sp>
        <p:sp>
          <p:nvSpPr>
            <p:cNvPr id="38" name="Text Box 46"/>
            <p:cNvSpPr txBox="1">
              <a:spLocks noChangeArrowheads="1"/>
            </p:cNvSpPr>
            <p:nvPr/>
          </p:nvSpPr>
          <p:spPr bwMode="auto">
            <a:xfrm>
              <a:off x="6096000" y="5092700"/>
              <a:ext cx="43180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170" tIns="46990" rIns="90170" bIns="46990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>
                  <a:latin typeface="Tahoma" panose="020B0604030504040204" pitchFamily="34" charset="0"/>
                </a:rPr>
                <a:t>E</a:t>
              </a:r>
            </a:p>
          </p:txBody>
        </p:sp>
        <p:sp>
          <p:nvSpPr>
            <p:cNvPr id="39" name="Line 47"/>
            <p:cNvSpPr>
              <a:spLocks noChangeShapeType="1"/>
            </p:cNvSpPr>
            <p:nvPr/>
          </p:nvSpPr>
          <p:spPr bwMode="auto">
            <a:xfrm>
              <a:off x="6067425" y="5111750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0" name="Line 48"/>
            <p:cNvSpPr>
              <a:spLocks noChangeShapeType="1"/>
            </p:cNvSpPr>
            <p:nvPr/>
          </p:nvSpPr>
          <p:spPr bwMode="auto">
            <a:xfrm>
              <a:off x="6492875" y="5111750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Line 49"/>
            <p:cNvSpPr>
              <a:spLocks noChangeShapeType="1"/>
            </p:cNvSpPr>
            <p:nvPr/>
          </p:nvSpPr>
          <p:spPr bwMode="auto">
            <a:xfrm>
              <a:off x="6778625" y="5118100"/>
              <a:ext cx="0" cy="358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Text Box 50"/>
            <p:cNvSpPr txBox="1">
              <a:spLocks noChangeArrowheads="1"/>
            </p:cNvSpPr>
            <p:nvPr/>
          </p:nvSpPr>
          <p:spPr bwMode="auto">
            <a:xfrm>
              <a:off x="6715125" y="5108575"/>
              <a:ext cx="411163" cy="36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1800" b="1"/>
                <a:t>∧</a:t>
              </a:r>
            </a:p>
          </p:txBody>
        </p:sp>
        <p:sp>
          <p:nvSpPr>
            <p:cNvPr id="43" name="Text Box 51"/>
            <p:cNvSpPr txBox="1">
              <a:spLocks noChangeArrowheads="1"/>
            </p:cNvSpPr>
            <p:nvPr/>
          </p:nvSpPr>
          <p:spPr bwMode="auto">
            <a:xfrm>
              <a:off x="7307263" y="4318000"/>
              <a:ext cx="411162" cy="36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1800" b="1"/>
                <a:t>∧</a:t>
              </a:r>
            </a:p>
          </p:txBody>
        </p:sp>
        <p:sp>
          <p:nvSpPr>
            <p:cNvPr id="44" name="Text Box 52"/>
            <p:cNvSpPr txBox="1">
              <a:spLocks noChangeArrowheads="1"/>
            </p:cNvSpPr>
            <p:nvPr/>
          </p:nvSpPr>
          <p:spPr bwMode="auto">
            <a:xfrm>
              <a:off x="8305800" y="4302125"/>
              <a:ext cx="4127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1800" b="1"/>
                <a:t>∧</a:t>
              </a:r>
            </a:p>
          </p:txBody>
        </p:sp>
        <p:sp>
          <p:nvSpPr>
            <p:cNvPr id="45" name="Text Box 53"/>
            <p:cNvSpPr txBox="1">
              <a:spLocks noChangeArrowheads="1"/>
            </p:cNvSpPr>
            <p:nvPr/>
          </p:nvSpPr>
          <p:spPr bwMode="auto">
            <a:xfrm>
              <a:off x="3730625" y="5103813"/>
              <a:ext cx="412750" cy="36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1800" b="1"/>
                <a:t>∧</a:t>
              </a:r>
            </a:p>
          </p:txBody>
        </p:sp>
        <p:sp>
          <p:nvSpPr>
            <p:cNvPr id="46" name="Text Box 54"/>
            <p:cNvSpPr txBox="1">
              <a:spLocks noChangeArrowheads="1"/>
            </p:cNvSpPr>
            <p:nvPr/>
          </p:nvSpPr>
          <p:spPr bwMode="auto">
            <a:xfrm>
              <a:off x="5737225" y="5103813"/>
              <a:ext cx="412750" cy="36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1800" b="1"/>
                <a:t>∧</a:t>
              </a:r>
            </a:p>
          </p:txBody>
        </p:sp>
        <p:cxnSp>
          <p:nvCxnSpPr>
            <p:cNvPr id="47" name="AutoShape 55"/>
            <p:cNvCxnSpPr>
              <a:cxnSpLocks noChangeShapeType="1"/>
              <a:endCxn id="27" idx="0"/>
            </p:cNvCxnSpPr>
            <p:nvPr/>
          </p:nvCxnSpPr>
          <p:spPr bwMode="auto">
            <a:xfrm>
              <a:off x="7275513" y="3565525"/>
              <a:ext cx="614362" cy="722313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8" name="AutoShape 56"/>
            <p:cNvCxnSpPr>
              <a:cxnSpLocks noChangeShapeType="1"/>
              <a:endCxn id="22" idx="2"/>
            </p:cNvCxnSpPr>
            <p:nvPr/>
          </p:nvCxnSpPr>
          <p:spPr bwMode="auto">
            <a:xfrm flipV="1">
              <a:off x="4621213" y="4691063"/>
              <a:ext cx="769937" cy="604837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9" name="AutoShape 57"/>
            <p:cNvCxnSpPr>
              <a:cxnSpLocks noChangeShapeType="1"/>
              <a:endCxn id="22" idx="2"/>
            </p:cNvCxnSpPr>
            <p:nvPr/>
          </p:nvCxnSpPr>
          <p:spPr bwMode="auto">
            <a:xfrm flipH="1" flipV="1">
              <a:off x="5391150" y="4691063"/>
              <a:ext cx="1239838" cy="604837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" name="AutoShape 58"/>
            <p:cNvCxnSpPr>
              <a:cxnSpLocks noChangeShapeType="1"/>
              <a:endCxn id="16" idx="2"/>
            </p:cNvCxnSpPr>
            <p:nvPr/>
          </p:nvCxnSpPr>
          <p:spPr bwMode="auto">
            <a:xfrm flipH="1" flipV="1">
              <a:off x="6672263" y="3767138"/>
              <a:ext cx="1547812" cy="72707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" name="AutoShape 59"/>
            <p:cNvCxnSpPr>
              <a:cxnSpLocks noChangeShapeType="1"/>
              <a:endCxn id="22" idx="0"/>
            </p:cNvCxnSpPr>
            <p:nvPr/>
          </p:nvCxnSpPr>
          <p:spPr bwMode="auto">
            <a:xfrm flipH="1">
              <a:off x="5391150" y="3565525"/>
              <a:ext cx="908050" cy="72707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2" name="AutoShape 60"/>
            <p:cNvCxnSpPr>
              <a:cxnSpLocks noChangeShapeType="1"/>
              <a:endCxn id="38" idx="0"/>
            </p:cNvCxnSpPr>
            <p:nvPr/>
          </p:nvCxnSpPr>
          <p:spPr bwMode="auto">
            <a:xfrm>
              <a:off x="5997575" y="4494213"/>
              <a:ext cx="314325" cy="598487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3" name="AutoShape 61"/>
            <p:cNvCxnSpPr>
              <a:cxnSpLocks noChangeShapeType="1"/>
              <a:endCxn id="31" idx="0"/>
            </p:cNvCxnSpPr>
            <p:nvPr/>
          </p:nvCxnSpPr>
          <p:spPr bwMode="auto">
            <a:xfrm flipH="1">
              <a:off x="4427538" y="4495800"/>
              <a:ext cx="555625" cy="61277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4" name="AutoShape 62"/>
            <p:cNvCxnSpPr>
              <a:cxnSpLocks noChangeShapeType="1"/>
              <a:endCxn id="16" idx="2"/>
            </p:cNvCxnSpPr>
            <p:nvPr/>
          </p:nvCxnSpPr>
          <p:spPr bwMode="auto">
            <a:xfrm flipV="1">
              <a:off x="5705475" y="3767138"/>
              <a:ext cx="966788" cy="73977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55" name="组合 54"/>
          <p:cNvGrpSpPr/>
          <p:nvPr/>
        </p:nvGrpSpPr>
        <p:grpSpPr bwMode="auto">
          <a:xfrm>
            <a:off x="744538" y="4110038"/>
            <a:ext cx="2347912" cy="2479675"/>
            <a:chOff x="1001713" y="3021013"/>
            <a:chExt cx="2347912" cy="2481262"/>
          </a:xfrm>
        </p:grpSpPr>
        <p:sp>
          <p:nvSpPr>
            <p:cNvPr id="56" name="Oval 6"/>
            <p:cNvSpPr>
              <a:spLocks noChangeAspect="1" noChangeArrowheads="1"/>
            </p:cNvSpPr>
            <p:nvPr/>
          </p:nvSpPr>
          <p:spPr bwMode="auto">
            <a:xfrm>
              <a:off x="1497013" y="4232275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57" name="Oval 8"/>
            <p:cNvSpPr>
              <a:spLocks noChangeAspect="1" noChangeArrowheads="1"/>
            </p:cNvSpPr>
            <p:nvPr/>
          </p:nvSpPr>
          <p:spPr bwMode="auto">
            <a:xfrm>
              <a:off x="1001713" y="5041900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</a:rPr>
                <a:t>D</a:t>
              </a:r>
              <a:endParaRPr lang="zh-CN" altLang="zh-CN"/>
            </a:p>
          </p:txBody>
        </p:sp>
        <p:sp>
          <p:nvSpPr>
            <p:cNvPr id="58" name="Oval 9"/>
            <p:cNvSpPr>
              <a:spLocks noChangeAspect="1" noChangeArrowheads="1"/>
            </p:cNvSpPr>
            <p:nvPr/>
          </p:nvSpPr>
          <p:spPr bwMode="auto">
            <a:xfrm>
              <a:off x="1973263" y="5029200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  <a:sym typeface="Arial" panose="020B0604020202020204" pitchFamily="34" charset="0"/>
                </a:rPr>
                <a:t>E</a:t>
              </a:r>
            </a:p>
          </p:txBody>
        </p:sp>
        <p:sp>
          <p:nvSpPr>
            <p:cNvPr id="59" name="Oval 6"/>
            <p:cNvSpPr>
              <a:spLocks noChangeAspect="1" noChangeArrowheads="1"/>
            </p:cNvSpPr>
            <p:nvPr/>
          </p:nvSpPr>
          <p:spPr bwMode="auto">
            <a:xfrm>
              <a:off x="2216150" y="3489325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en-US" sz="2000" b="1">
                  <a:latin typeface="Times New Roman" panose="02020603050405020304" pitchFamily="18" charset="0"/>
                </a:rPr>
                <a:t>A</a:t>
              </a:r>
              <a:endParaRPr lang="en-US" altLang="zh-CN" sz="2000" b="1">
                <a:latin typeface="Times New Roman" panose="02020603050405020304" pitchFamily="18" charset="0"/>
              </a:endParaRPr>
            </a:p>
          </p:txBody>
        </p:sp>
        <p:cxnSp>
          <p:nvCxnSpPr>
            <p:cNvPr id="60" name="AutoShape 12"/>
            <p:cNvCxnSpPr>
              <a:cxnSpLocks noChangeShapeType="1"/>
              <a:stCxn id="56" idx="6"/>
              <a:endCxn id="58" idx="1"/>
            </p:cNvCxnSpPr>
            <p:nvPr/>
          </p:nvCxnSpPr>
          <p:spPr bwMode="auto">
            <a:xfrm>
              <a:off x="1890713" y="4625975"/>
              <a:ext cx="312737" cy="40322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1" name="AutoShape 15"/>
            <p:cNvCxnSpPr>
              <a:cxnSpLocks noChangeShapeType="1"/>
              <a:stCxn id="59" idx="4"/>
              <a:endCxn id="56" idx="0"/>
            </p:cNvCxnSpPr>
            <p:nvPr/>
          </p:nvCxnSpPr>
          <p:spPr bwMode="auto">
            <a:xfrm flipH="1">
              <a:off x="1890713" y="3895725"/>
              <a:ext cx="392112" cy="41592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2" name="AutoShape 18"/>
            <p:cNvCxnSpPr>
              <a:cxnSpLocks noChangeShapeType="1"/>
              <a:stCxn id="56" idx="4"/>
              <a:endCxn id="57" idx="1"/>
            </p:cNvCxnSpPr>
            <p:nvPr/>
          </p:nvCxnSpPr>
          <p:spPr bwMode="auto">
            <a:xfrm flipH="1">
              <a:off x="1231900" y="4625975"/>
              <a:ext cx="333375" cy="41592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3" name="Line 11"/>
            <p:cNvSpPr>
              <a:spLocks noChangeShapeType="1"/>
            </p:cNvSpPr>
            <p:nvPr/>
          </p:nvSpPr>
          <p:spPr bwMode="auto">
            <a:xfrm flipH="1">
              <a:off x="2613025" y="3279775"/>
              <a:ext cx="320675" cy="2730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" name="Text Box 13"/>
            <p:cNvSpPr txBox="1">
              <a:spLocks noChangeArrowheads="1"/>
            </p:cNvSpPr>
            <p:nvPr/>
          </p:nvSpPr>
          <p:spPr bwMode="auto">
            <a:xfrm>
              <a:off x="2654300" y="3021013"/>
              <a:ext cx="590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1800" b="1">
                  <a:solidFill>
                    <a:schemeClr val="accent2"/>
                  </a:solidFill>
                  <a:latin typeface="Times New Roman" panose="02020603050405020304" pitchFamily="18" charset="0"/>
                </a:rPr>
                <a:t>root</a:t>
              </a:r>
            </a:p>
          </p:txBody>
        </p:sp>
        <p:sp>
          <p:nvSpPr>
            <p:cNvPr id="65" name="Oval 9"/>
            <p:cNvSpPr>
              <a:spLocks noChangeAspect="1" noChangeArrowheads="1"/>
            </p:cNvSpPr>
            <p:nvPr/>
          </p:nvSpPr>
          <p:spPr bwMode="auto">
            <a:xfrm>
              <a:off x="2889250" y="4248150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  <a:sym typeface="Arial" panose="020B0604020202020204" pitchFamily="34" charset="0"/>
                </a:rPr>
                <a:t>C</a:t>
              </a:r>
            </a:p>
          </p:txBody>
        </p:sp>
        <p:cxnSp>
          <p:nvCxnSpPr>
            <p:cNvPr id="66" name="AutoShape 28"/>
            <p:cNvCxnSpPr>
              <a:cxnSpLocks noChangeShapeType="1"/>
              <a:stCxn id="59" idx="6"/>
              <a:endCxn id="65" idx="2"/>
            </p:cNvCxnSpPr>
            <p:nvPr/>
          </p:nvCxnSpPr>
          <p:spPr bwMode="auto">
            <a:xfrm>
              <a:off x="2609850" y="3895725"/>
              <a:ext cx="347663" cy="43180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67" name="文本框 66"/>
          <p:cNvSpPr txBox="1"/>
          <p:nvPr/>
        </p:nvSpPr>
        <p:spPr>
          <a:xfrm>
            <a:off x="744538" y="1780312"/>
            <a:ext cx="3128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使用</a:t>
            </a:r>
            <a:r>
              <a:rPr lang="zh-CN" altLang="en-US" sz="2400" dirty="0">
                <a:solidFill>
                  <a:srgbClr val="FF0000"/>
                </a:solidFill>
              </a:rPr>
              <a:t>三叉链表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-130968" y="2133419"/>
            <a:ext cx="821531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buFont typeface="Wingdings" panose="05000000000000000000" pitchFamily="2" charset="2"/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typedef struct </a:t>
            </a:r>
            <a:r>
              <a:rPr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TriTNode {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TElemType data; // 数据域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TriTNode *parent, *lchild, *rchild;    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   // 双亲、左、右孩子指针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} TriTNode, *TriTree; </a:t>
            </a:r>
            <a:r>
              <a:rPr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//</a:t>
            </a:r>
            <a:r>
              <a:rPr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三叉链表</a:t>
            </a:r>
          </a:p>
          <a:p>
            <a:endParaRPr lang="zh-CN" altLang="en-US" dirty="0"/>
          </a:p>
        </p:txBody>
      </p:sp>
      <p:grpSp>
        <p:nvGrpSpPr>
          <p:cNvPr id="73" name="组合 72"/>
          <p:cNvGrpSpPr/>
          <p:nvPr/>
        </p:nvGrpSpPr>
        <p:grpSpPr>
          <a:xfrm>
            <a:off x="5858667" y="1936955"/>
            <a:ext cx="4392613" cy="1631770"/>
            <a:chOff x="5858667" y="1936955"/>
            <a:chExt cx="4392613" cy="1631770"/>
          </a:xfrm>
        </p:grpSpPr>
        <p:grpSp>
          <p:nvGrpSpPr>
            <p:cNvPr id="6" name="组合 5"/>
            <p:cNvGrpSpPr/>
            <p:nvPr/>
          </p:nvGrpSpPr>
          <p:grpSpPr bwMode="auto">
            <a:xfrm>
              <a:off x="5858667" y="3057550"/>
              <a:ext cx="4392613" cy="511175"/>
              <a:chOff x="2789238" y="1909763"/>
              <a:chExt cx="4392612" cy="512762"/>
            </a:xfrm>
          </p:grpSpPr>
          <p:sp>
            <p:nvSpPr>
              <p:cNvPr id="7" name="Rectangle 21"/>
              <p:cNvSpPr>
                <a:spLocks noChangeArrowheads="1"/>
              </p:cNvSpPr>
              <p:nvPr/>
            </p:nvSpPr>
            <p:spPr bwMode="auto">
              <a:xfrm>
                <a:off x="2789238" y="1919288"/>
                <a:ext cx="4392612" cy="503236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u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3333FF"/>
                  </a:buClr>
                  <a:buSzPct val="6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endParaRPr lang="zh-CN" altLang="zh-CN" sz="1800"/>
              </a:p>
            </p:txBody>
          </p:sp>
          <p:sp>
            <p:nvSpPr>
              <p:cNvPr id="8" name="Text Box 22"/>
              <p:cNvSpPr txBox="1">
                <a:spLocks noChangeArrowheads="1"/>
              </p:cNvSpPr>
              <p:nvPr/>
            </p:nvSpPr>
            <p:spPr bwMode="auto">
              <a:xfrm>
                <a:off x="2789238" y="1971675"/>
                <a:ext cx="4392612" cy="396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u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3333FF"/>
                  </a:buClr>
                  <a:buSzPct val="80000"/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3333FF"/>
                  </a:buClr>
                  <a:buSzPct val="6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3333FF"/>
                  </a:buClr>
                  <a:buSzPct val="40000"/>
                  <a:buFont typeface="Wingdings" panose="05000000000000000000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zh-CN" altLang="en-US" sz="2000" dirty="0">
                    <a:latin typeface="Tahoma" panose="020B0604030504040204" pitchFamily="34" charset="0"/>
                  </a:rPr>
                  <a:t>  </a:t>
                </a:r>
                <a:r>
                  <a:rPr lang="en-US" altLang="zh-CN" sz="2000" dirty="0">
                    <a:latin typeface="Tahoma" panose="020B0604030504040204" pitchFamily="34" charset="0"/>
                  </a:rPr>
                  <a:t>lchild       data        </a:t>
                </a:r>
                <a:r>
                  <a:rPr lang="en-US" altLang="zh-CN" sz="2000" dirty="0">
                    <a:solidFill>
                      <a:srgbClr val="FF00FF"/>
                    </a:solidFill>
                    <a:latin typeface="Tahoma" panose="020B0604030504040204" pitchFamily="34" charset="0"/>
                  </a:rPr>
                  <a:t>parent</a:t>
                </a:r>
                <a:r>
                  <a:rPr lang="en-US" altLang="zh-CN" sz="2000" dirty="0">
                    <a:latin typeface="Tahoma" panose="020B0604030504040204" pitchFamily="34" charset="0"/>
                  </a:rPr>
                  <a:t>     rchild   </a:t>
                </a:r>
              </a:p>
            </p:txBody>
          </p:sp>
          <p:sp>
            <p:nvSpPr>
              <p:cNvPr id="9" name="Line 23"/>
              <p:cNvSpPr>
                <a:spLocks noChangeShapeType="1"/>
              </p:cNvSpPr>
              <p:nvPr/>
            </p:nvSpPr>
            <p:spPr bwMode="auto">
              <a:xfrm>
                <a:off x="3806825" y="1919288"/>
                <a:ext cx="0" cy="5032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" name="Line 24"/>
              <p:cNvSpPr>
                <a:spLocks noChangeShapeType="1"/>
              </p:cNvSpPr>
              <p:nvPr/>
            </p:nvSpPr>
            <p:spPr bwMode="auto">
              <a:xfrm>
                <a:off x="5083175" y="1909763"/>
                <a:ext cx="0" cy="5032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" name="Line 25"/>
              <p:cNvSpPr>
                <a:spLocks noChangeShapeType="1"/>
              </p:cNvSpPr>
              <p:nvPr/>
            </p:nvSpPr>
            <p:spPr bwMode="auto">
              <a:xfrm>
                <a:off x="6164263" y="1919288"/>
                <a:ext cx="0" cy="5032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cxnSp>
          <p:nvCxnSpPr>
            <p:cNvPr id="70" name="直接箭头连接符 69"/>
            <p:cNvCxnSpPr/>
            <p:nvPr/>
          </p:nvCxnSpPr>
          <p:spPr>
            <a:xfrm>
              <a:off x="8702675" y="2566219"/>
              <a:ext cx="0" cy="52130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文本框 71"/>
            <p:cNvSpPr txBox="1"/>
            <p:nvPr/>
          </p:nvSpPr>
          <p:spPr>
            <a:xfrm>
              <a:off x="8152605" y="1936955"/>
              <a:ext cx="12666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指向父结点的指针</a:t>
              </a: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6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95325" y="668148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层次遍历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Traversing 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009650" y="3529202"/>
            <a:ext cx="2808288" cy="2660650"/>
            <a:chOff x="790575" y="3824288"/>
            <a:chExt cx="2808288" cy="2660650"/>
          </a:xfrm>
        </p:grpSpPr>
        <p:sp>
          <p:nvSpPr>
            <p:cNvPr id="9" name="Oval 6"/>
            <p:cNvSpPr>
              <a:spLocks noChangeAspect="1" noChangeArrowheads="1"/>
            </p:cNvSpPr>
            <p:nvPr/>
          </p:nvSpPr>
          <p:spPr bwMode="auto">
            <a:xfrm>
              <a:off x="1285875" y="4567238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0" name="Oval 8"/>
            <p:cNvSpPr>
              <a:spLocks noChangeAspect="1" noChangeArrowheads="1"/>
            </p:cNvSpPr>
            <p:nvPr/>
          </p:nvSpPr>
          <p:spPr bwMode="auto">
            <a:xfrm>
              <a:off x="790575" y="5376863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</a:rPr>
                <a:t>D</a:t>
              </a:r>
              <a:endParaRPr lang="zh-CN" altLang="zh-CN"/>
            </a:p>
          </p:txBody>
        </p:sp>
        <p:sp>
          <p:nvSpPr>
            <p:cNvPr id="13" name="Oval 9"/>
            <p:cNvSpPr>
              <a:spLocks noChangeAspect="1" noChangeArrowheads="1"/>
            </p:cNvSpPr>
            <p:nvPr/>
          </p:nvSpPr>
          <p:spPr bwMode="auto">
            <a:xfrm>
              <a:off x="3138488" y="5392738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  <a:sym typeface="Arial" panose="020B0604020202020204" pitchFamily="34" charset="0"/>
                </a:rPr>
                <a:t>F</a:t>
              </a:r>
              <a:endParaRPr lang="zh-CN" altLang="zh-CN"/>
            </a:p>
          </p:txBody>
        </p:sp>
        <p:sp>
          <p:nvSpPr>
            <p:cNvPr id="14" name="Oval 6"/>
            <p:cNvSpPr>
              <a:spLocks noChangeAspect="1" noChangeArrowheads="1"/>
            </p:cNvSpPr>
            <p:nvPr/>
          </p:nvSpPr>
          <p:spPr bwMode="auto">
            <a:xfrm>
              <a:off x="2005013" y="3824288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en-US" sz="2000" b="1">
                  <a:latin typeface="Times New Roman" panose="02020603050405020304" pitchFamily="18" charset="0"/>
                </a:rPr>
                <a:t>A</a:t>
              </a:r>
              <a:endParaRPr lang="en-US" altLang="zh-CN" sz="2000" b="1">
                <a:latin typeface="Times New Roman" panose="02020603050405020304" pitchFamily="18" charset="0"/>
              </a:endParaRPr>
            </a:p>
          </p:txBody>
        </p:sp>
        <p:cxnSp>
          <p:nvCxnSpPr>
            <p:cNvPr id="15" name="AutoShape 15"/>
            <p:cNvCxnSpPr>
              <a:cxnSpLocks noChangeShapeType="1"/>
              <a:stCxn id="14" idx="4"/>
              <a:endCxn id="9" idx="0"/>
            </p:cNvCxnSpPr>
            <p:nvPr/>
          </p:nvCxnSpPr>
          <p:spPr bwMode="auto">
            <a:xfrm flipH="1">
              <a:off x="1679575" y="4216400"/>
              <a:ext cx="392113" cy="41751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AutoShape 18"/>
            <p:cNvCxnSpPr>
              <a:cxnSpLocks noChangeShapeType="1"/>
              <a:stCxn id="9" idx="4"/>
              <a:endCxn id="10" idx="1"/>
            </p:cNvCxnSpPr>
            <p:nvPr/>
          </p:nvCxnSpPr>
          <p:spPr bwMode="auto">
            <a:xfrm flipH="1">
              <a:off x="1020763" y="4959350"/>
              <a:ext cx="331787" cy="41751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Oval 9"/>
            <p:cNvSpPr>
              <a:spLocks noChangeAspect="1" noChangeArrowheads="1"/>
            </p:cNvSpPr>
            <p:nvPr/>
          </p:nvSpPr>
          <p:spPr bwMode="auto">
            <a:xfrm>
              <a:off x="2678113" y="4570413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  <a:sym typeface="Arial" panose="020B0604020202020204" pitchFamily="34" charset="0"/>
                </a:rPr>
                <a:t>C</a:t>
              </a:r>
            </a:p>
          </p:txBody>
        </p:sp>
        <p:cxnSp>
          <p:nvCxnSpPr>
            <p:cNvPr id="19" name="AutoShape 11"/>
            <p:cNvCxnSpPr>
              <a:cxnSpLocks noChangeShapeType="1"/>
              <a:stCxn id="14" idx="6"/>
              <a:endCxn id="18" idx="2"/>
            </p:cNvCxnSpPr>
            <p:nvPr/>
          </p:nvCxnSpPr>
          <p:spPr bwMode="auto">
            <a:xfrm>
              <a:off x="2398713" y="4217988"/>
              <a:ext cx="347662" cy="41910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0" name="Oval 9"/>
            <p:cNvSpPr>
              <a:spLocks noChangeAspect="1" noChangeArrowheads="1"/>
            </p:cNvSpPr>
            <p:nvPr/>
          </p:nvSpPr>
          <p:spPr bwMode="auto">
            <a:xfrm>
              <a:off x="2235200" y="5378450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  <a:sym typeface="Arial" panose="020B0604020202020204" pitchFamily="34" charset="0"/>
                </a:rPr>
                <a:t>E</a:t>
              </a:r>
            </a:p>
          </p:txBody>
        </p:sp>
        <p:sp>
          <p:nvSpPr>
            <p:cNvPr id="21" name="Oval 9"/>
            <p:cNvSpPr>
              <a:spLocks noChangeAspect="1" noChangeArrowheads="1"/>
            </p:cNvSpPr>
            <p:nvPr/>
          </p:nvSpPr>
          <p:spPr bwMode="auto">
            <a:xfrm>
              <a:off x="1352550" y="6024563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  <a:sym typeface="Arial" panose="020B0604020202020204" pitchFamily="34" charset="0"/>
                </a:rPr>
                <a:t>G</a:t>
              </a:r>
              <a:endParaRPr lang="zh-CN" altLang="zh-CN"/>
            </a:p>
          </p:txBody>
        </p:sp>
        <p:cxnSp>
          <p:nvCxnSpPr>
            <p:cNvPr id="22" name="AutoShape 32"/>
            <p:cNvCxnSpPr>
              <a:cxnSpLocks noChangeShapeType="1"/>
              <a:stCxn id="18" idx="6"/>
              <a:endCxn id="13" idx="1"/>
            </p:cNvCxnSpPr>
            <p:nvPr/>
          </p:nvCxnSpPr>
          <p:spPr bwMode="auto">
            <a:xfrm>
              <a:off x="3071813" y="4962525"/>
              <a:ext cx="296862" cy="430213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" name="AutoShape 33"/>
            <p:cNvCxnSpPr>
              <a:cxnSpLocks noChangeShapeType="1"/>
              <a:stCxn id="18" idx="4"/>
              <a:endCxn id="13" idx="1"/>
            </p:cNvCxnSpPr>
            <p:nvPr/>
          </p:nvCxnSpPr>
          <p:spPr bwMode="auto">
            <a:xfrm flipH="1">
              <a:off x="2465388" y="4962525"/>
              <a:ext cx="280987" cy="41592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" name="AutoShape 34"/>
            <p:cNvCxnSpPr>
              <a:cxnSpLocks noChangeShapeType="1"/>
              <a:stCxn id="10" idx="6"/>
              <a:endCxn id="21" idx="2"/>
            </p:cNvCxnSpPr>
            <p:nvPr/>
          </p:nvCxnSpPr>
          <p:spPr bwMode="auto">
            <a:xfrm>
              <a:off x="1184275" y="5768975"/>
              <a:ext cx="236538" cy="322263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" name="AutoShape 25"/>
            <p:cNvCxnSpPr>
              <a:cxnSpLocks noChangeShapeType="1"/>
              <a:stCxn id="9" idx="7"/>
              <a:endCxn id="18" idx="3"/>
            </p:cNvCxnSpPr>
            <p:nvPr/>
          </p:nvCxnSpPr>
          <p:spPr bwMode="auto">
            <a:xfrm>
              <a:off x="1746250" y="4797425"/>
              <a:ext cx="931863" cy="317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" name="AutoShape 26"/>
            <p:cNvCxnSpPr>
              <a:cxnSpLocks noChangeShapeType="1"/>
              <a:stCxn id="18" idx="7"/>
              <a:endCxn id="10" idx="3"/>
            </p:cNvCxnSpPr>
            <p:nvPr/>
          </p:nvCxnSpPr>
          <p:spPr bwMode="auto">
            <a:xfrm flipH="1">
              <a:off x="790575" y="4800600"/>
              <a:ext cx="2347913" cy="806450"/>
            </a:xfrm>
            <a:prstGeom prst="bentConnector5">
              <a:avLst>
                <a:gd name="adj1" fmla="val -10139"/>
                <a:gd name="adj2" fmla="val 49963"/>
                <a:gd name="adj3" fmla="val 110139"/>
              </a:avLst>
            </a:prstGeom>
            <a:noFill/>
            <a:ln w="9525">
              <a:solidFill>
                <a:schemeClr val="tx1"/>
              </a:solidFill>
              <a:prstDash val="dash"/>
              <a:miter lim="800000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AutoShape 27"/>
            <p:cNvCxnSpPr>
              <a:cxnSpLocks noChangeShapeType="1"/>
              <a:stCxn id="14" idx="7"/>
              <a:endCxn id="9" idx="3"/>
            </p:cNvCxnSpPr>
            <p:nvPr/>
          </p:nvCxnSpPr>
          <p:spPr bwMode="auto">
            <a:xfrm flipH="1">
              <a:off x="1285875" y="4054475"/>
              <a:ext cx="1179513" cy="742950"/>
            </a:xfrm>
            <a:prstGeom prst="bentConnector5">
              <a:avLst>
                <a:gd name="adj1" fmla="val -20185"/>
                <a:gd name="adj2" fmla="val 50000"/>
                <a:gd name="adj3" fmla="val 120185"/>
              </a:avLst>
            </a:prstGeom>
            <a:noFill/>
            <a:ln w="9525">
              <a:solidFill>
                <a:schemeClr val="tx1"/>
              </a:solidFill>
              <a:prstDash val="dash"/>
              <a:miter lim="800000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" name="AutoShape 28"/>
            <p:cNvCxnSpPr>
              <a:cxnSpLocks noChangeShapeType="1"/>
              <a:stCxn id="10" idx="7"/>
              <a:endCxn id="9" idx="3"/>
            </p:cNvCxnSpPr>
            <p:nvPr/>
          </p:nvCxnSpPr>
          <p:spPr bwMode="auto">
            <a:xfrm>
              <a:off x="1250950" y="5607050"/>
              <a:ext cx="984250" cy="317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" name="AutoShape 29"/>
            <p:cNvCxnSpPr>
              <a:cxnSpLocks noChangeShapeType="1"/>
              <a:stCxn id="10" idx="7"/>
              <a:endCxn id="13" idx="3"/>
            </p:cNvCxnSpPr>
            <p:nvPr/>
          </p:nvCxnSpPr>
          <p:spPr bwMode="auto">
            <a:xfrm>
              <a:off x="2695575" y="5610225"/>
              <a:ext cx="442913" cy="127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" name="AutoShape 30"/>
            <p:cNvCxnSpPr>
              <a:cxnSpLocks noChangeShapeType="1"/>
              <a:stCxn id="13" idx="7"/>
              <a:endCxn id="21" idx="3"/>
            </p:cNvCxnSpPr>
            <p:nvPr/>
          </p:nvCxnSpPr>
          <p:spPr bwMode="auto">
            <a:xfrm flipH="1">
              <a:off x="1352550" y="5622925"/>
              <a:ext cx="2246313" cy="631825"/>
            </a:xfrm>
            <a:prstGeom prst="bentConnector5">
              <a:avLst>
                <a:gd name="adj1" fmla="val -10597"/>
                <a:gd name="adj2" fmla="val 50000"/>
                <a:gd name="adj3" fmla="val 110597"/>
              </a:avLst>
            </a:prstGeom>
            <a:noFill/>
            <a:ln w="9525">
              <a:solidFill>
                <a:schemeClr val="tx1"/>
              </a:solidFill>
              <a:prstDash val="dash"/>
              <a:miter lim="800000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7" name="文本框 6"/>
          <p:cNvSpPr txBox="1"/>
          <p:nvPr/>
        </p:nvSpPr>
        <p:spPr>
          <a:xfrm>
            <a:off x="188912" y="1902570"/>
            <a:ext cx="77263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b="1" dirty="0"/>
              <a:t>层次遍历</a:t>
            </a:r>
            <a:r>
              <a:rPr lang="zh-CN" altLang="en-US" sz="2000" dirty="0"/>
              <a:t>是按二叉树的层次从小到大且每层从左到右的顺序依次访问结点。</a:t>
            </a:r>
          </a:p>
          <a:p>
            <a:pPr lvl="1"/>
            <a:r>
              <a:rPr lang="zh-CN" altLang="en-US" sz="2000" dirty="0"/>
              <a:t>层次遍历中，当前层先访问的结点，在进行下一层访问时其左、右孩子也先被访问，这符合</a:t>
            </a:r>
            <a:r>
              <a:rPr lang="zh-CN" altLang="en-US" sz="2000" b="1" dirty="0">
                <a:solidFill>
                  <a:srgbClr val="FF0000"/>
                </a:solidFill>
              </a:rPr>
              <a:t>队列</a:t>
            </a:r>
            <a:r>
              <a:rPr lang="zh-CN" altLang="en-US" sz="2000" dirty="0"/>
              <a:t>的操作原则。</a:t>
            </a:r>
          </a:p>
          <a:p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4686533" y="4847313"/>
            <a:ext cx="4567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遍历结果：</a:t>
            </a:r>
            <a:r>
              <a:rPr lang="en-US" altLang="zh-CN" sz="2400" dirty="0"/>
              <a:t>A B C D E F G</a:t>
            </a:r>
            <a:endParaRPr lang="zh-CN" altLang="en-US" sz="2400" dirty="0"/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95325" y="668148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层次遍历</a:t>
            </a: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Traversing 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5325" y="2982516"/>
            <a:ext cx="42767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访问根节点，并将根节点入队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当队列不空时，重复下列操作。</a:t>
            </a:r>
            <a:endParaRPr lang="en-US" altLang="zh-CN" dirty="0"/>
          </a:p>
          <a:p>
            <a:r>
              <a:rPr lang="en-US" altLang="zh-CN" dirty="0"/>
              <a:t>      1) </a:t>
            </a:r>
            <a:r>
              <a:rPr lang="zh-CN" altLang="en-US" dirty="0"/>
              <a:t>队头结点出队</a:t>
            </a:r>
            <a:endParaRPr lang="en-US" altLang="zh-CN" dirty="0"/>
          </a:p>
          <a:p>
            <a:r>
              <a:rPr lang="en-US" altLang="zh-CN" dirty="0"/>
              <a:t>      2) </a:t>
            </a:r>
            <a:r>
              <a:rPr lang="zh-CN" altLang="en-US" dirty="0"/>
              <a:t>若有左孩子，则访问左孩子并入队</a:t>
            </a:r>
            <a:endParaRPr lang="en-US" altLang="zh-CN" dirty="0"/>
          </a:p>
          <a:p>
            <a:r>
              <a:rPr lang="en-US" altLang="zh-CN" dirty="0"/>
              <a:t>      3) </a:t>
            </a:r>
            <a:r>
              <a:rPr lang="zh-CN" altLang="en-US" dirty="0"/>
              <a:t>若有右孩子，则访问右孩子并入队</a:t>
            </a:r>
            <a:r>
              <a:rPr lang="en-US" altLang="zh-CN" dirty="0"/>
              <a:t> 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95325" y="2506900"/>
            <a:ext cx="1838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遍历步骤：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95325" y="2028825"/>
            <a:ext cx="390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层次遍历是使用队列的非递归遍历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838451" y="4566128"/>
            <a:ext cx="1845985" cy="2207820"/>
            <a:chOff x="8048146" y="1735415"/>
            <a:chExt cx="1845985" cy="2207820"/>
          </a:xfrm>
        </p:grpSpPr>
        <p:sp>
          <p:nvSpPr>
            <p:cNvPr id="10" name="椭圆 9"/>
            <p:cNvSpPr/>
            <p:nvPr/>
          </p:nvSpPr>
          <p:spPr>
            <a:xfrm>
              <a:off x="8497461" y="1735415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8048146" y="2607251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8966656" y="2607251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cxnSp>
          <p:nvCxnSpPr>
            <p:cNvPr id="13" name="直接箭头连接符 12"/>
            <p:cNvCxnSpPr>
              <a:stCxn id="10" idx="4"/>
              <a:endCxn id="11" idx="0"/>
            </p:cNvCxnSpPr>
            <p:nvPr/>
          </p:nvCxnSpPr>
          <p:spPr>
            <a:xfrm flipH="1">
              <a:off x="8272804" y="2184730"/>
              <a:ext cx="44931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13"/>
            <p:cNvCxnSpPr>
              <a:stCxn id="10" idx="4"/>
              <a:endCxn id="12" idx="0"/>
            </p:cNvCxnSpPr>
            <p:nvPr/>
          </p:nvCxnSpPr>
          <p:spPr>
            <a:xfrm>
              <a:off x="8722119" y="2184730"/>
              <a:ext cx="46919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8497461" y="3479087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5</a:t>
              </a:r>
              <a:endParaRPr lang="zh-CN" altLang="en-US" dirty="0"/>
            </a:p>
          </p:txBody>
        </p:sp>
        <p:sp>
          <p:nvSpPr>
            <p:cNvPr id="16" name="椭圆 15"/>
            <p:cNvSpPr/>
            <p:nvPr/>
          </p:nvSpPr>
          <p:spPr>
            <a:xfrm>
              <a:off x="9444816" y="3493920"/>
              <a:ext cx="449315" cy="449315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17" name="直接箭头连接符 16"/>
            <p:cNvCxnSpPr>
              <a:stCxn id="12" idx="4"/>
              <a:endCxn id="15" idx="0"/>
            </p:cNvCxnSpPr>
            <p:nvPr/>
          </p:nvCxnSpPr>
          <p:spPr>
            <a:xfrm flipH="1">
              <a:off x="8722119" y="3056566"/>
              <a:ext cx="469195" cy="422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17"/>
            <p:cNvCxnSpPr>
              <a:stCxn id="12" idx="4"/>
              <a:endCxn id="16" idx="0"/>
            </p:cNvCxnSpPr>
            <p:nvPr/>
          </p:nvCxnSpPr>
          <p:spPr>
            <a:xfrm>
              <a:off x="9191314" y="3056566"/>
              <a:ext cx="478160" cy="4373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/>
          <p:cNvGrpSpPr/>
          <p:nvPr/>
        </p:nvGrpSpPr>
        <p:grpSpPr>
          <a:xfrm>
            <a:off x="707962" y="4606119"/>
            <a:ext cx="579804" cy="369332"/>
            <a:chOff x="707962" y="4606119"/>
            <a:chExt cx="579804" cy="369332"/>
          </a:xfrm>
        </p:grpSpPr>
        <p:cxnSp>
          <p:nvCxnSpPr>
            <p:cNvPr id="22" name="直接箭头连接符 21"/>
            <p:cNvCxnSpPr>
              <a:endCxn id="10" idx="2"/>
            </p:cNvCxnSpPr>
            <p:nvPr/>
          </p:nvCxnSpPr>
          <p:spPr>
            <a:xfrm>
              <a:off x="952500" y="4790786"/>
              <a:ext cx="33526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/>
            <p:cNvSpPr txBox="1"/>
            <p:nvPr/>
          </p:nvSpPr>
          <p:spPr>
            <a:xfrm>
              <a:off x="707962" y="4606119"/>
              <a:ext cx="419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T</a:t>
              </a:r>
              <a:endParaRPr lang="zh-CN" altLang="en-US" b="1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900342" y="4857372"/>
            <a:ext cx="312436" cy="581995"/>
            <a:chOff x="900342" y="4857372"/>
            <a:chExt cx="312436" cy="581995"/>
          </a:xfrm>
        </p:grpSpPr>
        <p:cxnSp>
          <p:nvCxnSpPr>
            <p:cNvPr id="33" name="直接箭头连接符 32"/>
            <p:cNvCxnSpPr/>
            <p:nvPr/>
          </p:nvCxnSpPr>
          <p:spPr>
            <a:xfrm>
              <a:off x="1057021" y="5160118"/>
              <a:ext cx="0" cy="27924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/>
            <p:cNvSpPr txBox="1"/>
            <p:nvPr/>
          </p:nvSpPr>
          <p:spPr>
            <a:xfrm>
              <a:off x="900342" y="4857372"/>
              <a:ext cx="312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T</a:t>
              </a:r>
              <a:endParaRPr lang="zh-CN" altLang="en-US" b="1" dirty="0"/>
            </a:p>
          </p:txBody>
        </p:sp>
      </p:grpSp>
      <p:sp>
        <p:nvSpPr>
          <p:cNvPr id="43" name="椭圆 42"/>
          <p:cNvSpPr/>
          <p:nvPr/>
        </p:nvSpPr>
        <p:spPr>
          <a:xfrm>
            <a:off x="7603566" y="4935460"/>
            <a:ext cx="449315" cy="449315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4" name="椭圆 43"/>
          <p:cNvSpPr/>
          <p:nvPr/>
        </p:nvSpPr>
        <p:spPr>
          <a:xfrm>
            <a:off x="6998727" y="4935460"/>
            <a:ext cx="449315" cy="449315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5" name="椭圆 44"/>
          <p:cNvSpPr/>
          <p:nvPr/>
        </p:nvSpPr>
        <p:spPr>
          <a:xfrm>
            <a:off x="6393888" y="4935459"/>
            <a:ext cx="449315" cy="449315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46" name="椭圆 45"/>
          <p:cNvSpPr/>
          <p:nvPr/>
        </p:nvSpPr>
        <p:spPr>
          <a:xfrm>
            <a:off x="5789049" y="4935459"/>
            <a:ext cx="449315" cy="449315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47" name="椭圆 46"/>
          <p:cNvSpPr/>
          <p:nvPr/>
        </p:nvSpPr>
        <p:spPr>
          <a:xfrm>
            <a:off x="5184210" y="4935458"/>
            <a:ext cx="449315" cy="449315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8" name="文本框 47"/>
          <p:cNvSpPr txBox="1"/>
          <p:nvPr/>
        </p:nvSpPr>
        <p:spPr>
          <a:xfrm>
            <a:off x="5132754" y="3800780"/>
            <a:ext cx="39052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将队列按照先进先出的原则出队，得到层次遍历的输出结果：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</a:t>
            </a:r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6</a:t>
            </a:r>
            <a:r>
              <a:rPr lang="zh-CN" altLang="en-US" dirty="0"/>
              <a:t>、</a:t>
            </a:r>
            <a:r>
              <a:rPr lang="en-US" altLang="zh-CN" dirty="0"/>
              <a:t>5</a:t>
            </a:r>
            <a:r>
              <a:rPr lang="zh-CN" altLang="en-US" dirty="0"/>
              <a:t>、</a:t>
            </a:r>
            <a:r>
              <a:rPr lang="en-US" altLang="zh-CN" dirty="0"/>
              <a:t>7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209 L 0.07591 0.00209 " pathEditMode="relative" ptsTypes="AA">
                                      <p:cBhvr>
                                        <p:cTn id="51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591 0.0007 L 0.03737 0.12315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27" y="6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685 0.1257 L 0.11497 0.1257 " pathEditMode="relative" ptsTypes="AA">
                                      <p:cBhvr>
                                        <p:cTn id="6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43" grpId="0" animBg="1"/>
      <p:bldP spid="44" grpId="0" animBg="1"/>
      <p:bldP spid="45" grpId="0" animBg="1"/>
      <p:bldP spid="46" grpId="0" animBg="1"/>
      <p:bldP spid="47" grpId="0" animBg="1"/>
      <p:bldP spid="4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829300" y="0"/>
            <a:ext cx="5092700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95325" y="692151"/>
            <a:ext cx="10801350" cy="5437188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184531" y="5173683"/>
            <a:ext cx="4725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7030A0"/>
                </a:solidFill>
                <a:latin typeface="+mj-ea"/>
                <a:ea typeface="+mj-ea"/>
              </a:rPr>
              <a:t>遍历的简单应用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632576" y="3210060"/>
            <a:ext cx="5232401" cy="43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3F403E"/>
                </a:solidFill>
              </a:rPr>
              <a:t>二叉树的构造</a:t>
            </a:r>
            <a:endParaRPr lang="en-US" altLang="zh-CN" sz="2000" dirty="0">
              <a:solidFill>
                <a:srgbClr val="3F403E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632576" y="2315960"/>
            <a:ext cx="5232401" cy="43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3F403E"/>
                </a:solidFill>
              </a:rPr>
              <a:t>二叉树的销毁</a:t>
            </a:r>
            <a:endParaRPr lang="en-US" altLang="zh-CN" sz="2000" dirty="0">
              <a:solidFill>
                <a:srgbClr val="3F403E"/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126435" y="1619932"/>
            <a:ext cx="6" cy="2827603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262246" y="2242512"/>
            <a:ext cx="3577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spc="-300" dirty="0">
                <a:solidFill>
                  <a:srgbClr val="7030A0"/>
                </a:solidFill>
                <a:latin typeface="+mj-ea"/>
                <a:ea typeface="+mj-ea"/>
              </a:rPr>
              <a:t>1</a:t>
            </a:r>
            <a:endParaRPr lang="zh-CN" altLang="en-US" sz="3200" spc="-3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270535" y="3136612"/>
            <a:ext cx="3577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spc="-300" dirty="0">
                <a:solidFill>
                  <a:srgbClr val="7030A0"/>
                </a:solidFill>
                <a:latin typeface="+mj-ea"/>
                <a:ea typeface="+mj-ea"/>
              </a:rPr>
              <a:t>2</a:t>
            </a:r>
            <a:endParaRPr lang="zh-CN" altLang="en-US" sz="3200" spc="-3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30" grpId="0"/>
      <p:bldP spid="3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01737" y="1743567"/>
            <a:ext cx="9082343" cy="1238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rgbClr val="3F403E"/>
                </a:solidFill>
                <a:latin typeface="+mn-ea"/>
              </a:rPr>
              <a:t>由于二叉树的销毁必须逐个释放所有结点，所以应采用遍历的算法框架。合理的结点释放顺序是采用后序遍历，先销毁左、右子树，再释放根结点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95325" y="66814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二叉树的销毁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Destroy the binary 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276903" y="1553378"/>
            <a:ext cx="9636084" cy="3751242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525485" y="955300"/>
            <a:ext cx="7141030" cy="4993807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矩形: 圆角 9"/>
          <p:cNvSpPr/>
          <p:nvPr/>
        </p:nvSpPr>
        <p:spPr>
          <a:xfrm>
            <a:off x="0" y="2247071"/>
            <a:ext cx="12192000" cy="2363856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  <a:effectLst>
            <a:outerShdw blurRad="254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89655" y="3075056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FCFCFD"/>
                </a:solidFill>
                <a:latin typeface="+mj-ea"/>
                <a:ea typeface="+mj-ea"/>
              </a:rPr>
              <a:t>引入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599792" y="1046742"/>
            <a:ext cx="29903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7030A0"/>
                </a:solidFill>
                <a:latin typeface="+mj-ea"/>
                <a:ea typeface="+mj-ea"/>
              </a:rPr>
              <a:t>PART 1</a:t>
            </a:r>
            <a:endParaRPr lang="zh-CN" altLang="en-US" sz="66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52156" y="5156233"/>
            <a:ext cx="143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969F98"/>
                </a:solidFill>
                <a:latin typeface="+mn-ea"/>
              </a:rPr>
              <a:t>QG STUDIO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/>
          <a:srcRect r="74172"/>
          <a:stretch>
            <a:fillRect/>
          </a:stretch>
        </p:blipFill>
        <p:spPr>
          <a:xfrm>
            <a:off x="6587165" y="5147852"/>
            <a:ext cx="386094" cy="3860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01737" y="1743567"/>
            <a:ext cx="9082343" cy="1238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rgbClr val="3F403E"/>
                </a:solidFill>
                <a:latin typeface="+mn-ea"/>
              </a:rPr>
              <a:t>利用先序遍历，依次生成结点，建立二叉树的存储结构。在先序遍历序列中，插入表示空子树的符号</a:t>
            </a:r>
            <a:r>
              <a:rPr lang="en-US" altLang="zh-CN" sz="2000" dirty="0">
                <a:solidFill>
                  <a:srgbClr val="3F403E"/>
                </a:solidFill>
                <a:latin typeface="+mn-ea"/>
              </a:rPr>
              <a:t>#</a:t>
            </a:r>
            <a:r>
              <a:rPr lang="zh-CN" altLang="en-US" sz="2000" dirty="0">
                <a:solidFill>
                  <a:srgbClr val="3F403E"/>
                </a:solidFill>
                <a:latin typeface="+mn-ea"/>
              </a:rPr>
              <a:t>，以构成二叉树的树形描述序列。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95325" y="66814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二叉树的构造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Create a linked list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029215" y="3687763"/>
            <a:ext cx="2312988" cy="2014537"/>
            <a:chOff x="1222375" y="4049713"/>
            <a:chExt cx="2312988" cy="2014537"/>
          </a:xfrm>
        </p:grpSpPr>
        <p:sp>
          <p:nvSpPr>
            <p:cNvPr id="20" name="Oval 6"/>
            <p:cNvSpPr>
              <a:spLocks noChangeAspect="1" noChangeArrowheads="1"/>
            </p:cNvSpPr>
            <p:nvPr/>
          </p:nvSpPr>
          <p:spPr bwMode="auto">
            <a:xfrm>
              <a:off x="1682750" y="4792663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23" name="Oval 8"/>
            <p:cNvSpPr>
              <a:spLocks noChangeAspect="1" noChangeArrowheads="1"/>
            </p:cNvSpPr>
            <p:nvPr/>
          </p:nvSpPr>
          <p:spPr bwMode="auto">
            <a:xfrm>
              <a:off x="2151063" y="5602288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/>
                <a:t>E</a:t>
              </a:r>
            </a:p>
          </p:txBody>
        </p:sp>
        <p:sp>
          <p:nvSpPr>
            <p:cNvPr id="24" name="Oval 6"/>
            <p:cNvSpPr>
              <a:spLocks noChangeAspect="1" noChangeArrowheads="1"/>
            </p:cNvSpPr>
            <p:nvPr/>
          </p:nvSpPr>
          <p:spPr bwMode="auto">
            <a:xfrm>
              <a:off x="2401888" y="4049713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en-US" sz="2000" b="1" dirty="0">
                  <a:latin typeface="Times New Roman" panose="02020603050405020304" pitchFamily="18" charset="0"/>
                </a:rPr>
                <a:t>A</a:t>
              </a:r>
              <a:endParaRPr lang="en-US" altLang="zh-CN" sz="2000" b="1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6" name="AutoShape 15"/>
            <p:cNvCxnSpPr>
              <a:cxnSpLocks noChangeShapeType="1"/>
              <a:stCxn id="24" idx="4"/>
              <a:endCxn id="20" idx="0"/>
            </p:cNvCxnSpPr>
            <p:nvPr/>
          </p:nvCxnSpPr>
          <p:spPr bwMode="auto">
            <a:xfrm flipH="1">
              <a:off x="2076450" y="4443413"/>
              <a:ext cx="393700" cy="41751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Oval 9"/>
            <p:cNvSpPr>
              <a:spLocks noChangeAspect="1" noChangeArrowheads="1"/>
            </p:cNvSpPr>
            <p:nvPr/>
          </p:nvSpPr>
          <p:spPr bwMode="auto">
            <a:xfrm>
              <a:off x="3074988" y="4808538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  <a:sym typeface="Arial" panose="020B0604020202020204" pitchFamily="34" charset="0"/>
                </a:rPr>
                <a:t>C</a:t>
              </a:r>
            </a:p>
          </p:txBody>
        </p:sp>
        <p:cxnSp>
          <p:nvCxnSpPr>
            <p:cNvPr id="28" name="AutoShape 10"/>
            <p:cNvCxnSpPr>
              <a:cxnSpLocks noChangeShapeType="1"/>
              <a:stCxn id="24" idx="6"/>
              <a:endCxn id="27" idx="2"/>
            </p:cNvCxnSpPr>
            <p:nvPr/>
          </p:nvCxnSpPr>
          <p:spPr bwMode="auto">
            <a:xfrm>
              <a:off x="2795588" y="4443413"/>
              <a:ext cx="347662" cy="433387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" name="AutoShape 11"/>
            <p:cNvCxnSpPr>
              <a:cxnSpLocks noChangeShapeType="1"/>
              <a:stCxn id="20" idx="6"/>
              <a:endCxn id="23" idx="1"/>
            </p:cNvCxnSpPr>
            <p:nvPr/>
          </p:nvCxnSpPr>
          <p:spPr bwMode="auto">
            <a:xfrm>
              <a:off x="2076450" y="5186363"/>
              <a:ext cx="304800" cy="41592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" name="Oval 8"/>
            <p:cNvSpPr>
              <a:spLocks noChangeAspect="1" noChangeArrowheads="1"/>
            </p:cNvSpPr>
            <p:nvPr/>
          </p:nvSpPr>
          <p:spPr bwMode="auto">
            <a:xfrm>
              <a:off x="1222375" y="5603875"/>
              <a:ext cx="460375" cy="460375"/>
            </a:xfrm>
            <a:prstGeom prst="ellipse">
              <a:avLst/>
            </a:prstGeom>
            <a:solidFill>
              <a:srgbClr val="E8EEF7"/>
            </a:solidFill>
            <a:ln w="19050">
              <a:solidFill>
                <a:schemeClr val="tx1"/>
              </a:solidFill>
              <a:round/>
            </a:ln>
          </p:spPr>
          <p:txBody>
            <a:bodyPr wrap="none" lIns="90170" tIns="46990" rIns="90170" bIns="46990" anchor="ctr"/>
            <a:lstStyle>
              <a:lvl1pPr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u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3333FF"/>
                </a:buClr>
                <a:buSzPct val="80000"/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3333FF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3333FF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zh-CN" altLang="zh-CN" sz="2000" b="1">
                  <a:latin typeface="Times New Roman" panose="02020603050405020304" pitchFamily="18" charset="0"/>
                </a:rPr>
                <a:t>D</a:t>
              </a:r>
              <a:endParaRPr lang="zh-CN" altLang="zh-CN"/>
            </a:p>
          </p:txBody>
        </p:sp>
        <p:cxnSp>
          <p:nvCxnSpPr>
            <p:cNvPr id="31" name="AutoShape 14"/>
            <p:cNvCxnSpPr>
              <a:cxnSpLocks noChangeShapeType="1"/>
              <a:stCxn id="20" idx="4"/>
              <a:endCxn id="23" idx="1"/>
            </p:cNvCxnSpPr>
            <p:nvPr/>
          </p:nvCxnSpPr>
          <p:spPr bwMode="auto">
            <a:xfrm flipH="1">
              <a:off x="1454150" y="5186363"/>
              <a:ext cx="296863" cy="417512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" name="文本框 2"/>
          <p:cNvSpPr txBox="1"/>
          <p:nvPr/>
        </p:nvSpPr>
        <p:spPr>
          <a:xfrm>
            <a:off x="3881635" y="3687763"/>
            <a:ext cx="40742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以下列字符串表示：</a:t>
            </a:r>
          </a:p>
          <a:p>
            <a:r>
              <a:rPr lang="en-US" altLang="zh-CN" sz="2000" b="1" dirty="0"/>
              <a:t>A(B(D(#,#),E(#,#)),C(#,#))</a:t>
            </a:r>
          </a:p>
          <a:p>
            <a:r>
              <a:rPr lang="zh-CN" altLang="en-US" sz="2000" b="1" dirty="0"/>
              <a:t>简写为：</a:t>
            </a:r>
          </a:p>
          <a:p>
            <a:r>
              <a:rPr lang="en-US" altLang="zh-CN" sz="2000" b="1" dirty="0"/>
              <a:t>A B D # # E # # C # #</a:t>
            </a:r>
          </a:p>
        </p:txBody>
      </p:sp>
    </p:spTree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276903" y="1553378"/>
            <a:ext cx="9636084" cy="3751242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525485" y="955300"/>
            <a:ext cx="7141030" cy="4993807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矩形: 圆角 9"/>
          <p:cNvSpPr/>
          <p:nvPr/>
        </p:nvSpPr>
        <p:spPr>
          <a:xfrm>
            <a:off x="0" y="2247071"/>
            <a:ext cx="12192000" cy="2363856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  <a:effectLst>
            <a:outerShdw blurRad="254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76695" y="307505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FCFCFD"/>
                </a:solidFill>
                <a:latin typeface="+mj-ea"/>
                <a:ea typeface="+mj-ea"/>
              </a:rPr>
              <a:t>树的应用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599792" y="1046742"/>
            <a:ext cx="29903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7030A0"/>
                </a:solidFill>
                <a:latin typeface="+mj-ea"/>
                <a:ea typeface="+mj-ea"/>
              </a:rPr>
              <a:t>PART 3</a:t>
            </a:r>
            <a:endParaRPr lang="zh-CN" altLang="en-US" sz="66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52156" y="5156233"/>
            <a:ext cx="143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969F98"/>
                </a:solidFill>
                <a:latin typeface="+mn-ea"/>
              </a:rPr>
              <a:t>QG STUDIO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/>
          <a:srcRect r="74172"/>
          <a:stretch>
            <a:fillRect/>
          </a:stretch>
        </p:blipFill>
        <p:spPr>
          <a:xfrm>
            <a:off x="6587165" y="5147852"/>
            <a:ext cx="386094" cy="386094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3434291"/>
            <a:ext cx="12192000" cy="3567946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82794" y="-1436838"/>
            <a:ext cx="10226412" cy="2165769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4565763" y="405765"/>
            <a:ext cx="3060472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7030A0"/>
                </a:solidFill>
                <a:latin typeface="+mj-ea"/>
                <a:ea typeface="+mj-ea"/>
              </a:rPr>
              <a:t>树的应用</a:t>
            </a:r>
          </a:p>
        </p:txBody>
      </p:sp>
      <p:sp>
        <p:nvSpPr>
          <p:cNvPr id="14" name="PA_文本框 76"/>
          <p:cNvSpPr txBox="1"/>
          <p:nvPr>
            <p:custDataLst>
              <p:tags r:id="rId1"/>
            </p:custDataLst>
          </p:nvPr>
        </p:nvSpPr>
        <p:spPr>
          <a:xfrm>
            <a:off x="1410083" y="5884159"/>
            <a:ext cx="3713871" cy="437877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决策树</a:t>
            </a:r>
            <a:endParaRPr lang="en-US" altLang="zh-CN" sz="2000" dirty="0"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15" name="PA_文本框 76"/>
          <p:cNvSpPr txBox="1"/>
          <p:nvPr>
            <p:custDataLst>
              <p:tags r:id="rId2"/>
            </p:custDataLst>
          </p:nvPr>
        </p:nvSpPr>
        <p:spPr>
          <a:xfrm>
            <a:off x="7193190" y="5884158"/>
            <a:ext cx="3713871" cy="437877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语法树</a:t>
            </a:r>
            <a:endParaRPr lang="en-US" altLang="zh-CN" sz="2000" dirty="0">
              <a:solidFill>
                <a:schemeClr val="bg1"/>
              </a:solidFill>
              <a:effectLst/>
              <a:latin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083" y="1274121"/>
            <a:ext cx="4496031" cy="429917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2" name="图片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114" y="1274121"/>
            <a:ext cx="4750272" cy="4348694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95325" y="668148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前缀表达式计算器</a:t>
            </a: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Calculator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5325" y="2033242"/>
            <a:ext cx="3467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Adobe 黑体 Std R" pitchFamily="34" charset="-122"/>
                <a:ea typeface="Adobe 黑体 Std R" pitchFamily="34" charset="-122"/>
              </a:rPr>
              <a:t>+2*34 = 2+3</a:t>
            </a:r>
            <a:r>
              <a:rPr lang="zh-CN" altLang="en-US" sz="3200" b="1" dirty="0">
                <a:latin typeface="Adobe 黑体 Std R" pitchFamily="34" charset="-122"/>
                <a:ea typeface="Adobe 黑体 Std R" pitchFamily="34" charset="-122"/>
              </a:rPr>
              <a:t>*</a:t>
            </a:r>
            <a:r>
              <a:rPr lang="en-US" altLang="zh-CN" sz="3200" b="1" dirty="0">
                <a:latin typeface="Adobe 黑体 Std R" pitchFamily="34" charset="-122"/>
                <a:ea typeface="Adobe 黑体 Std R" pitchFamily="34" charset="-122"/>
              </a:rPr>
              <a:t>4</a:t>
            </a:r>
            <a:endParaRPr lang="zh-CN" altLang="en-US" sz="3200" b="1" dirty="0"/>
          </a:p>
        </p:txBody>
      </p:sp>
      <p:cxnSp>
        <p:nvCxnSpPr>
          <p:cNvPr id="14" name="直接箭头连接符 13"/>
          <p:cNvCxnSpPr>
            <a:stCxn id="6" idx="2"/>
          </p:cNvCxnSpPr>
          <p:nvPr/>
        </p:nvCxnSpPr>
        <p:spPr>
          <a:xfrm flipH="1">
            <a:off x="2423711" y="2618017"/>
            <a:ext cx="5422" cy="10506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695325" y="3826382"/>
            <a:ext cx="2716723" cy="2854870"/>
            <a:chOff x="4737639" y="1515823"/>
            <a:chExt cx="2716723" cy="2854870"/>
          </a:xfrm>
        </p:grpSpPr>
        <p:sp>
          <p:nvSpPr>
            <p:cNvPr id="16" name="椭圆 15"/>
            <p:cNvSpPr/>
            <p:nvPr/>
          </p:nvSpPr>
          <p:spPr>
            <a:xfrm>
              <a:off x="6096000" y="1515823"/>
              <a:ext cx="679181" cy="679181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+</a:t>
              </a:r>
              <a:endParaRPr lang="zh-CN" altLang="en-US" dirty="0"/>
            </a:p>
          </p:txBody>
        </p:sp>
        <p:sp>
          <p:nvSpPr>
            <p:cNvPr id="17" name="椭圆 16"/>
            <p:cNvSpPr/>
            <p:nvPr/>
          </p:nvSpPr>
          <p:spPr>
            <a:xfrm>
              <a:off x="5416820" y="2649537"/>
              <a:ext cx="679181" cy="679181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*</a:t>
              </a:r>
            </a:p>
          </p:txBody>
        </p:sp>
        <p:sp>
          <p:nvSpPr>
            <p:cNvPr id="18" name="椭圆 17"/>
            <p:cNvSpPr/>
            <p:nvPr/>
          </p:nvSpPr>
          <p:spPr>
            <a:xfrm>
              <a:off x="6775181" y="2649538"/>
              <a:ext cx="679181" cy="679181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9" name="椭圆 18"/>
            <p:cNvSpPr/>
            <p:nvPr/>
          </p:nvSpPr>
          <p:spPr>
            <a:xfrm>
              <a:off x="4737639" y="3684559"/>
              <a:ext cx="679181" cy="679181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箭头连接符 19"/>
            <p:cNvCxnSpPr>
              <a:stCxn id="16" idx="4"/>
              <a:endCxn id="17" idx="0"/>
            </p:cNvCxnSpPr>
            <p:nvPr/>
          </p:nvCxnSpPr>
          <p:spPr>
            <a:xfrm flipH="1">
              <a:off x="5756411" y="2195004"/>
              <a:ext cx="679180" cy="45453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/>
            <p:cNvCxnSpPr>
              <a:stCxn id="16" idx="4"/>
              <a:endCxn id="18" idx="0"/>
            </p:cNvCxnSpPr>
            <p:nvPr/>
          </p:nvCxnSpPr>
          <p:spPr>
            <a:xfrm>
              <a:off x="6435591" y="2195004"/>
              <a:ext cx="679181" cy="4545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椭圆 21"/>
            <p:cNvSpPr/>
            <p:nvPr/>
          </p:nvSpPr>
          <p:spPr>
            <a:xfrm>
              <a:off x="6095999" y="3691512"/>
              <a:ext cx="679181" cy="679181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cxnSp>
          <p:nvCxnSpPr>
            <p:cNvPr id="23" name="直接箭头连接符 22"/>
            <p:cNvCxnSpPr>
              <a:stCxn id="17" idx="4"/>
              <a:endCxn id="19" idx="0"/>
            </p:cNvCxnSpPr>
            <p:nvPr/>
          </p:nvCxnSpPr>
          <p:spPr>
            <a:xfrm flipH="1">
              <a:off x="5077230" y="3328718"/>
              <a:ext cx="679181" cy="35584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>
              <a:stCxn id="17" idx="4"/>
              <a:endCxn id="22" idx="0"/>
            </p:cNvCxnSpPr>
            <p:nvPr/>
          </p:nvCxnSpPr>
          <p:spPr>
            <a:xfrm>
              <a:off x="5756411" y="3328718"/>
              <a:ext cx="679179" cy="36279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接箭头连接符 25"/>
          <p:cNvCxnSpPr/>
          <p:nvPr/>
        </p:nvCxnSpPr>
        <p:spPr>
          <a:xfrm>
            <a:off x="3668617" y="5299686"/>
            <a:ext cx="70507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组合 26"/>
          <p:cNvGrpSpPr/>
          <p:nvPr/>
        </p:nvGrpSpPr>
        <p:grpSpPr>
          <a:xfrm>
            <a:off x="4430819" y="3877706"/>
            <a:ext cx="2037542" cy="1812896"/>
            <a:chOff x="5416820" y="1515823"/>
            <a:chExt cx="2037542" cy="1812896"/>
          </a:xfrm>
        </p:grpSpPr>
        <p:sp>
          <p:nvSpPr>
            <p:cNvPr id="28" name="椭圆 27"/>
            <p:cNvSpPr/>
            <p:nvPr/>
          </p:nvSpPr>
          <p:spPr>
            <a:xfrm>
              <a:off x="6096000" y="1515823"/>
              <a:ext cx="679181" cy="679181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+</a:t>
              </a:r>
              <a:endParaRPr lang="zh-CN" altLang="en-US" dirty="0"/>
            </a:p>
          </p:txBody>
        </p:sp>
        <p:sp>
          <p:nvSpPr>
            <p:cNvPr id="29" name="椭圆 28"/>
            <p:cNvSpPr/>
            <p:nvPr/>
          </p:nvSpPr>
          <p:spPr>
            <a:xfrm>
              <a:off x="5416820" y="2649537"/>
              <a:ext cx="679181" cy="679181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12</a:t>
              </a:r>
              <a:endParaRPr lang="zh-CN" altLang="en-US" dirty="0"/>
            </a:p>
          </p:txBody>
        </p:sp>
        <p:sp>
          <p:nvSpPr>
            <p:cNvPr id="30" name="椭圆 29"/>
            <p:cNvSpPr/>
            <p:nvPr/>
          </p:nvSpPr>
          <p:spPr>
            <a:xfrm>
              <a:off x="6775181" y="2649538"/>
              <a:ext cx="679181" cy="679181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cxnSp>
          <p:nvCxnSpPr>
            <p:cNvPr id="32" name="直接箭头连接符 31"/>
            <p:cNvCxnSpPr>
              <a:stCxn id="28" idx="4"/>
              <a:endCxn id="29" idx="0"/>
            </p:cNvCxnSpPr>
            <p:nvPr/>
          </p:nvCxnSpPr>
          <p:spPr>
            <a:xfrm flipH="1">
              <a:off x="5756411" y="2195004"/>
              <a:ext cx="679180" cy="45453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/>
            <p:cNvCxnSpPr>
              <a:stCxn id="28" idx="4"/>
              <a:endCxn id="30" idx="0"/>
            </p:cNvCxnSpPr>
            <p:nvPr/>
          </p:nvCxnSpPr>
          <p:spPr>
            <a:xfrm>
              <a:off x="6435591" y="2195004"/>
              <a:ext cx="679181" cy="4545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直接箭头连接符 38"/>
          <p:cNvCxnSpPr/>
          <p:nvPr/>
        </p:nvCxnSpPr>
        <p:spPr>
          <a:xfrm>
            <a:off x="6586250" y="5269441"/>
            <a:ext cx="70507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椭圆 39"/>
          <p:cNvSpPr/>
          <p:nvPr/>
        </p:nvSpPr>
        <p:spPr>
          <a:xfrm>
            <a:off x="7566905" y="4929850"/>
            <a:ext cx="679181" cy="679181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14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-1"/>
            <a:ext cx="3154017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PA_矩形 43"/>
          <p:cNvSpPr/>
          <p:nvPr>
            <p:custDataLst>
              <p:tags r:id="rId1"/>
            </p:custDataLst>
          </p:nvPr>
        </p:nvSpPr>
        <p:spPr>
          <a:xfrm flipH="1">
            <a:off x="2875402" y="1553378"/>
            <a:ext cx="8125972" cy="3751244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213264" y="882726"/>
            <a:ext cx="10288803" cy="5092547"/>
          </a:xfrm>
          <a:prstGeom prst="rect">
            <a:avLst/>
          </a:prstGeom>
          <a:solidFill>
            <a:srgbClr val="F9FAFB"/>
          </a:solidFill>
          <a:ln w="25400">
            <a:noFill/>
          </a:ln>
          <a:effectLst>
            <a:outerShdw blurRad="63500" sx="101000" sy="101000" algn="ctr" rotWithShape="0">
              <a:srgbClr val="969F9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959841" y="1273219"/>
            <a:ext cx="3150221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ctr"/>
            <a:r>
              <a:rPr lang="en-US" altLang="zh-CN" sz="2400" b="1" dirty="0">
                <a:solidFill>
                  <a:srgbClr val="7030A0"/>
                </a:solidFill>
                <a:effectLst/>
                <a:latin typeface="+mj-ea"/>
                <a:ea typeface="+mj-ea"/>
              </a:rPr>
              <a:t>QG</a:t>
            </a:r>
            <a:r>
              <a:rPr lang="zh-CN" altLang="en-US" sz="2400" b="1" dirty="0">
                <a:solidFill>
                  <a:srgbClr val="7030A0"/>
                </a:solidFill>
                <a:effectLst/>
                <a:latin typeface="+mj-ea"/>
                <a:ea typeface="+mj-ea"/>
              </a:rPr>
              <a:t>训练营第五次作业</a:t>
            </a: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2078427" y="2176630"/>
            <a:ext cx="3557801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328226" y="1755940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B6B7B7"/>
                </a:solidFill>
                <a:latin typeface="+mn-ea"/>
              </a:rPr>
              <a:t>Something interesting</a:t>
            </a:r>
            <a:endParaRPr lang="zh-CN" altLang="en-US" dirty="0">
              <a:solidFill>
                <a:srgbClr val="B6B7B7"/>
              </a:solidFill>
              <a:latin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825582" y="4947899"/>
            <a:ext cx="21531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“小平技创新团队”</a:t>
            </a:r>
            <a:endParaRPr lang="en-US" altLang="zh-CN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牌匾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946319" y="2618377"/>
            <a:ext cx="2693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必做：</a:t>
            </a:r>
            <a:r>
              <a:rPr lang="en-US" altLang="zh-CN" dirty="0"/>
              <a:t>1. </a:t>
            </a:r>
            <a:r>
              <a:rPr lang="zh-CN" altLang="en-US" dirty="0"/>
              <a:t>实现二叉树</a:t>
            </a:r>
            <a:r>
              <a:rPr lang="en-US" altLang="zh-CN" dirty="0"/>
              <a:t>ADT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1936496" y="3742159"/>
            <a:ext cx="6878806" cy="465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选做：实现非递归遍历，可结合之前实现的栈，也可使用三叉链表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946319" y="4602852"/>
            <a:ext cx="62725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截止时间：</a:t>
            </a:r>
            <a:r>
              <a:rPr lang="en-US" altLang="zh-CN" dirty="0"/>
              <a:t>4</a:t>
            </a:r>
            <a:r>
              <a:rPr lang="zh-CN" altLang="en-US" dirty="0"/>
              <a:t>月</a:t>
            </a:r>
            <a:r>
              <a:rPr lang="en-US" altLang="zh-CN" dirty="0"/>
              <a:t>26</a:t>
            </a:r>
            <a:r>
              <a:rPr lang="zh-CN" altLang="en-US" dirty="0"/>
              <a:t>号（本周日）晚上</a:t>
            </a:r>
            <a:r>
              <a:rPr lang="en-US" altLang="zh-CN" dirty="0"/>
              <a:t>23</a:t>
            </a:r>
            <a:r>
              <a:rPr lang="zh-CN" altLang="en-US" dirty="0"/>
              <a:t>点前上交至对应导师处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936496" y="3008870"/>
            <a:ext cx="82766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           2. </a:t>
            </a:r>
            <a:r>
              <a:rPr lang="zh-CN" altLang="en-US" dirty="0"/>
              <a:t>把实现的接口进行拓展后完成输入前缀表达式（</a:t>
            </a:r>
            <a:r>
              <a:rPr lang="en-US" altLang="zh-CN" dirty="0"/>
              <a:t>10</a:t>
            </a:r>
            <a:r>
              <a:rPr lang="zh-CN" altLang="en-US" dirty="0"/>
              <a:t>以内）构造二叉树。</a:t>
            </a:r>
          </a:p>
          <a:p>
            <a:r>
              <a:rPr lang="en-US" altLang="zh-CN" dirty="0"/>
              <a:t>           </a:t>
            </a:r>
            <a:r>
              <a:rPr lang="zh-CN" altLang="en-US" dirty="0"/>
              <a:t>通过生成的二叉树输出计算结果</a:t>
            </a:r>
          </a:p>
          <a:p>
            <a:endParaRPr lang="zh-CN" altLang="en-US" dirty="0"/>
          </a:p>
        </p:txBody>
      </p:sp>
    </p:spTree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276903" y="1553378"/>
            <a:ext cx="9636084" cy="3751242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525485" y="955300"/>
            <a:ext cx="7141030" cy="4993807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矩形: 圆角 9"/>
          <p:cNvSpPr/>
          <p:nvPr/>
        </p:nvSpPr>
        <p:spPr>
          <a:xfrm>
            <a:off x="0" y="2247071"/>
            <a:ext cx="12192000" cy="2363856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  <a:effectLst>
            <a:outerShdw blurRad="254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76695" y="3075056"/>
            <a:ext cx="22365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FCFCFD"/>
                </a:solidFill>
                <a:latin typeface="+mj-ea"/>
                <a:ea typeface="+mj-ea"/>
              </a:rPr>
              <a:t>问题答疑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285795" y="1046742"/>
            <a:ext cx="361829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7030A0"/>
                </a:solidFill>
                <a:latin typeface="+mj-ea"/>
                <a:ea typeface="+mj-ea"/>
              </a:rPr>
              <a:t>THE LAST</a:t>
            </a:r>
            <a:endParaRPr lang="zh-CN" altLang="en-US" sz="66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52156" y="5156233"/>
            <a:ext cx="143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969F98"/>
                </a:solidFill>
                <a:latin typeface="+mn-ea"/>
              </a:rPr>
              <a:t>QG STUDIO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/>
          <a:srcRect r="74172"/>
          <a:stretch>
            <a:fillRect/>
          </a:stretch>
        </p:blipFill>
        <p:spPr>
          <a:xfrm>
            <a:off x="6587165" y="5147852"/>
            <a:ext cx="386094" cy="386094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_矩形 28"/>
          <p:cNvSpPr/>
          <p:nvPr>
            <p:custDataLst>
              <p:tags r:id="rId1"/>
            </p:custDataLst>
          </p:nvPr>
        </p:nvSpPr>
        <p:spPr>
          <a:xfrm>
            <a:off x="0" y="3438045"/>
            <a:ext cx="12192000" cy="342899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PA_矩形 32"/>
          <p:cNvSpPr/>
          <p:nvPr>
            <p:custDataLst>
              <p:tags r:id="rId2"/>
            </p:custDataLst>
          </p:nvPr>
        </p:nvSpPr>
        <p:spPr>
          <a:xfrm>
            <a:off x="1329368" y="1354007"/>
            <a:ext cx="9533262" cy="4149985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PA_矩形 27"/>
          <p:cNvSpPr/>
          <p:nvPr>
            <p:custDataLst>
              <p:tags r:id="rId3"/>
            </p:custDataLst>
          </p:nvPr>
        </p:nvSpPr>
        <p:spPr>
          <a:xfrm>
            <a:off x="2351313" y="2153796"/>
            <a:ext cx="7489374" cy="2280495"/>
          </a:xfrm>
          <a:prstGeom prst="rect">
            <a:avLst/>
          </a:prstGeom>
          <a:noFill/>
          <a:ln w="25400">
            <a:solidFill>
              <a:srgbClr val="3F4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PA_文本框 20"/>
          <p:cNvSpPr txBox="1"/>
          <p:nvPr>
            <p:custDataLst>
              <p:tags r:id="rId4"/>
            </p:custDataLst>
          </p:nvPr>
        </p:nvSpPr>
        <p:spPr>
          <a:xfrm>
            <a:off x="1687580" y="2632323"/>
            <a:ext cx="8816837" cy="1323439"/>
          </a:xfrm>
          <a:prstGeom prst="rect">
            <a:avLst/>
          </a:prstGeom>
          <a:solidFill>
            <a:srgbClr val="FCFCFD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dirty="0">
                <a:solidFill>
                  <a:srgbClr val="7030A0"/>
                </a:solidFill>
                <a:latin typeface="+mn-ea"/>
              </a:rPr>
              <a:t>No Quest , No Gain</a:t>
            </a:r>
            <a:endParaRPr lang="zh-CN" altLang="en-US" sz="8000" dirty="0">
              <a:solidFill>
                <a:srgbClr val="7030A0"/>
              </a:solidFill>
              <a:latin typeface="+mn-ea"/>
            </a:endParaRPr>
          </a:p>
        </p:txBody>
      </p:sp>
      <p:sp>
        <p:nvSpPr>
          <p:cNvPr id="10" name="PA_文本框 31"/>
          <p:cNvSpPr txBox="1"/>
          <p:nvPr>
            <p:custDataLst>
              <p:tags r:id="rId5"/>
            </p:custDataLst>
          </p:nvPr>
        </p:nvSpPr>
        <p:spPr>
          <a:xfrm>
            <a:off x="760242" y="5613345"/>
            <a:ext cx="106715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n-ea"/>
              </a:rPr>
              <a:t>QG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训练营只是各位人生中极其简短的一次旅程，如果你在这个过程有所收获，那我们的初衷已经完成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+mn-ea"/>
              </a:rPr>
              <a:t>希望训练营过后，大家也不要松懈，用更高的要求对待自己。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+mn-ea"/>
              </a:rPr>
              <a:t>生命不止，奋斗不息！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+mn-ea"/>
              </a:rPr>
              <a:t>谢谢大家！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152156" y="4811056"/>
            <a:ext cx="143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969F98"/>
                </a:solidFill>
                <a:latin typeface="+mn-ea"/>
              </a:rPr>
              <a:t>QG STUDIO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8"/>
          <a:srcRect r="74172"/>
          <a:stretch>
            <a:fillRect/>
          </a:stretch>
        </p:blipFill>
        <p:spPr>
          <a:xfrm>
            <a:off x="6587165" y="4802675"/>
            <a:ext cx="386094" cy="3860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3" grpId="0" animBg="1"/>
      <p:bldP spid="28" grpId="0" animBg="1"/>
      <p:bldP spid="21" grpId="0" animBg="1"/>
      <p:bldP spid="10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alphaModFix amt="3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95325" y="668148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生活中的树</a:t>
            </a:r>
          </a:p>
        </p:txBody>
      </p:sp>
      <p:pic>
        <p:nvPicPr>
          <p:cNvPr id="3" name="图片 2" descr="人参果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2170" y="4225925"/>
            <a:ext cx="4248150" cy="2440940"/>
          </a:xfrm>
          <a:prstGeom prst="rect">
            <a:avLst/>
          </a:prstGeom>
        </p:spPr>
      </p:pic>
      <p:pic>
        <p:nvPicPr>
          <p:cNvPr id="10" name="图片 9" descr="莲雾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5325" y="4216400"/>
            <a:ext cx="4264660" cy="2450465"/>
          </a:xfrm>
          <a:prstGeom prst="rect">
            <a:avLst/>
          </a:prstGeom>
        </p:spPr>
      </p:pic>
      <p:pic>
        <p:nvPicPr>
          <p:cNvPr id="12" name="图片 11" descr="芒果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5325" y="1504950"/>
            <a:ext cx="4264660" cy="2479675"/>
          </a:xfrm>
          <a:prstGeom prst="rect">
            <a:avLst/>
          </a:prstGeom>
        </p:spPr>
      </p:pic>
      <p:pic>
        <p:nvPicPr>
          <p:cNvPr id="15" name="图片 14" descr="菠萝蜜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02170" y="1464310"/>
            <a:ext cx="4246880" cy="245491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489027" y="1504950"/>
            <a:ext cx="121394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  著名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r>
              <a:rPr lang="en-US" altLang="zh-CN" sz="2800" b="1" dirty="0">
                <a:solidFill>
                  <a:srgbClr val="FF0000"/>
                </a:solidFill>
              </a:rPr>
              <a:t>  </a:t>
            </a:r>
            <a:r>
              <a:rPr lang="zh-CN" altLang="en-US" sz="2800" b="1" dirty="0">
                <a:solidFill>
                  <a:srgbClr val="FF0000"/>
                </a:solidFill>
              </a:rPr>
              <a:t>果树     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r>
              <a:rPr lang="en-US" altLang="zh-CN" sz="2800" b="1" dirty="0">
                <a:solidFill>
                  <a:srgbClr val="FF0000"/>
                </a:solidFill>
              </a:rPr>
              <a:t>  </a:t>
            </a:r>
            <a:r>
              <a:rPr lang="zh-CN" altLang="en-US" sz="2800" b="1" dirty="0">
                <a:solidFill>
                  <a:srgbClr val="FF0000"/>
                </a:solidFill>
              </a:rPr>
              <a:t>鉴定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r>
              <a:rPr lang="en-US" altLang="zh-CN" sz="2800" b="1" dirty="0">
                <a:solidFill>
                  <a:srgbClr val="FF0000"/>
                </a:solidFill>
              </a:rPr>
              <a:t>”</a:t>
            </a:r>
            <a:r>
              <a:rPr lang="zh-CN" altLang="en-US" sz="2800" b="1" dirty="0">
                <a:solidFill>
                  <a:srgbClr val="FF0000"/>
                </a:solidFill>
              </a:rPr>
              <a:t>专家</a:t>
            </a:r>
            <a:r>
              <a:rPr lang="en-US" altLang="zh-CN" sz="2800" b="1" dirty="0">
                <a:solidFill>
                  <a:srgbClr val="FF0000"/>
                </a:solidFill>
              </a:rPr>
              <a:t>”</a:t>
            </a:r>
          </a:p>
          <a:p>
            <a:r>
              <a:rPr lang="en-US" altLang="zh-CN" sz="2800" b="1" dirty="0">
                <a:solidFill>
                  <a:srgbClr val="FF0000"/>
                </a:solidFill>
              </a:rPr>
              <a:t>     |</a:t>
            </a:r>
          </a:p>
          <a:p>
            <a:r>
              <a:rPr lang="en-US" altLang="zh-CN" sz="2800" b="1" dirty="0">
                <a:solidFill>
                  <a:srgbClr val="FF0000"/>
                </a:solidFill>
              </a:rPr>
              <a:t>     |</a:t>
            </a:r>
          </a:p>
          <a:p>
            <a:endParaRPr lang="en-US" altLang="zh-CN" sz="2800" b="1" dirty="0">
              <a:solidFill>
                <a:srgbClr val="FF0000"/>
              </a:solidFill>
            </a:endParaRPr>
          </a:p>
          <a:p>
            <a:r>
              <a:rPr lang="zh-CN" altLang="en-US" sz="2800" b="1" dirty="0">
                <a:solidFill>
                  <a:srgbClr val="FF0000"/>
                </a:solidFill>
              </a:rPr>
              <a:t>  木瓜 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r>
              <a:rPr lang="en-US" altLang="zh-CN" sz="2800" b="1" dirty="0">
                <a:solidFill>
                  <a:srgbClr val="FF0000"/>
                </a:solidFill>
              </a:rPr>
              <a:t>  </a:t>
            </a:r>
            <a:r>
              <a:rPr lang="zh-CN" altLang="en-US" sz="2800" b="1" dirty="0">
                <a:solidFill>
                  <a:srgbClr val="FF0000"/>
                </a:solidFill>
              </a:rPr>
              <a:t>大盗</a:t>
            </a:r>
          </a:p>
          <a:p>
            <a:r>
              <a:rPr lang="zh-CN" altLang="en-US" sz="2800" b="1" dirty="0">
                <a:solidFill>
                  <a:srgbClr val="FF0000"/>
                </a:solidFill>
              </a:rPr>
              <a:t>  大漠 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r>
              <a:rPr lang="en-US" altLang="zh-CN" sz="2800" b="1" dirty="0">
                <a:solidFill>
                  <a:srgbClr val="FF0000"/>
                </a:solidFill>
              </a:rPr>
              <a:t>  </a:t>
            </a:r>
            <a:r>
              <a:rPr lang="zh-CN" altLang="en-US" sz="2800" b="1" dirty="0">
                <a:solidFill>
                  <a:srgbClr val="FF0000"/>
                </a:solidFill>
              </a:rPr>
              <a:t>叔叔</a:t>
            </a:r>
          </a:p>
        </p:txBody>
      </p:sp>
      <p:pic>
        <p:nvPicPr>
          <p:cNvPr id="2" name="1.【科普】“地狱海鲜”拿钱都不一定买到，大叔跟小伙拿命捡 - 1.佛手科普1((Av840054959,P1)">
            <a:hlinkClick r:id="" action="ppaction://media"/>
            <a:extLst>
              <a:ext uri="{FF2B5EF4-FFF2-40B4-BE49-F238E27FC236}">
                <a16:creationId xmlns:a16="http://schemas.microsoft.com/office/drawing/2014/main" id="{4D9C4C4A-56B8-4C2B-8ACA-F63BA08B1E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0" y="-738491"/>
            <a:ext cx="12145249" cy="833498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500"/>
                            </p:stCondLst>
                            <p:childTnLst>
                              <p:par>
                                <p:cTn id="2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16" grpId="0"/>
      <p:bldP spid="1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 flipV="1">
            <a:off x="1090295" y="1931670"/>
            <a:ext cx="8572500" cy="46094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95325" y="668148"/>
            <a:ext cx="221805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生活中的树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90295" y="1931670"/>
            <a:ext cx="8572500" cy="460946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418" y="2654570"/>
            <a:ext cx="5332412" cy="293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695325" y="668148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生活中的树形结构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29561" y="1755100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95325" y="1261073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Tree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501" y="1923321"/>
            <a:ext cx="1969179" cy="4395597"/>
          </a:xfrm>
          <a:prstGeom prst="rect">
            <a:avLst/>
          </a:prstGeom>
        </p:spPr>
      </p:pic>
      <p:pic>
        <p:nvPicPr>
          <p:cNvPr id="8" name="Picture 8" descr="https://timgsa.baidu.com/timg?image&amp;quality=80&amp;size=b9999_10000&amp;sec=1491498210026&amp;di=a8d4396ffa167de48f8694b4d0b813d2&amp;imgtype=0&amp;src=http%3A%2F%2Fwww.shunhenglikeji.com%2Fuserfiles%2Fimage%2Fkiddd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415" y="1863725"/>
            <a:ext cx="7960995" cy="4662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276903" y="1553378"/>
            <a:ext cx="9636084" cy="3751242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525485" y="955300"/>
            <a:ext cx="7141030" cy="4993807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矩形: 圆角 9"/>
          <p:cNvSpPr/>
          <p:nvPr/>
        </p:nvSpPr>
        <p:spPr>
          <a:xfrm>
            <a:off x="0" y="2247071"/>
            <a:ext cx="12192000" cy="2363856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  <a:effectLst>
            <a:outerShdw blurRad="254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20211" y="3075056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FCFCFD"/>
                </a:solidFill>
                <a:latin typeface="+mj-ea"/>
                <a:ea typeface="+mj-ea"/>
              </a:rPr>
              <a:t>树与二叉树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21011" y="1046742"/>
            <a:ext cx="27478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7030A0"/>
                </a:solidFill>
                <a:latin typeface="+mj-ea"/>
                <a:ea typeface="+mj-ea"/>
              </a:rPr>
              <a:t>PART 2</a:t>
            </a:r>
            <a:endParaRPr lang="zh-CN" altLang="en-US" sz="6600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52156" y="5156233"/>
            <a:ext cx="143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969F98"/>
                </a:solidFill>
                <a:latin typeface="+mn-ea"/>
              </a:rPr>
              <a:t>QG STUDIO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/>
          <a:srcRect r="74172"/>
          <a:stretch>
            <a:fillRect/>
          </a:stretch>
        </p:blipFill>
        <p:spPr>
          <a:xfrm>
            <a:off x="6587165" y="5147852"/>
            <a:ext cx="386094" cy="38609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95325" y="668148"/>
            <a:ext cx="18110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树的定义</a:t>
            </a:r>
            <a:endParaRPr lang="en-US" altLang="zh-CN" sz="3200" b="1" dirty="0">
              <a:solidFill>
                <a:srgbClr val="7030A0"/>
              </a:solidFill>
              <a:latin typeface="+mj-ea"/>
              <a:ea typeface="+mj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819401" y="173541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95325" y="1261073"/>
            <a:ext cx="251056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69F98"/>
                </a:solidFill>
                <a:latin typeface="+mn-ea"/>
              </a:rPr>
              <a:t>Definition Of </a:t>
            </a:r>
            <a:r>
              <a:rPr lang="en-US" altLang="zh-CN" dirty="0">
                <a:solidFill>
                  <a:srgbClr val="969F98"/>
                </a:solidFill>
                <a:latin typeface="+mn-ea"/>
                <a:sym typeface="+mn-ea"/>
              </a:rPr>
              <a:t>Tree </a:t>
            </a:r>
            <a:endParaRPr lang="en-US" altLang="zh-CN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9150" y="2185035"/>
            <a:ext cx="812419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ym typeface="+mn-ea"/>
              </a:rPr>
              <a:t>树（Tree）是含有n（n≥0）个结点的有限集合。在任意一棵非空树中：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（1）有且仅有一个特定的称为根（root）的结点；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（2）当n&gt;1时，其余结点可分为m（m&gt;0）个互不相交的有限集T1, T2, … , Tm，其中每一个集合本身又是一棵树。并且T1, T2, … , Tm称为根的子树（SubTree）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7411" name="Picture 150"/>
          <p:cNvGraphicFramePr>
            <a:graphicFrameLocks noChangeAspect="1"/>
          </p:cNvGraphicFramePr>
          <p:nvPr/>
        </p:nvGraphicFramePr>
        <p:xfrm>
          <a:off x="1754505" y="3828733"/>
          <a:ext cx="6016625" cy="2798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r:id="rId4" imgW="4546600" imgH="2120900" progId="Visio.Drawing.11">
                  <p:embed/>
                </p:oleObj>
              </mc:Choice>
              <mc:Fallback>
                <p:oleObj r:id="rId4" imgW="4546600" imgH="2120900" progId="Visio.Drawing.11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54505" y="3828733"/>
                        <a:ext cx="6016625" cy="27987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95325" y="668148"/>
            <a:ext cx="205613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  <a:latin typeface="+mj-ea"/>
                <a:ea typeface="+mj-ea"/>
              </a:rPr>
              <a:t>树的</a:t>
            </a:r>
            <a:r>
              <a:rPr lang="en-US" altLang="zh-CN" sz="3200" b="1" dirty="0">
                <a:solidFill>
                  <a:srgbClr val="7030A0"/>
                </a:solidFill>
                <a:latin typeface="+mj-ea"/>
                <a:ea typeface="+mj-ea"/>
              </a:rPr>
              <a:t>leader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795906" y="1251545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0715625" y="0"/>
            <a:ext cx="1476375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067560" y="5106035"/>
            <a:ext cx="1138555" cy="779780"/>
            <a:chOff x="6445" y="7791"/>
            <a:chExt cx="1793" cy="1228"/>
          </a:xfrm>
        </p:grpSpPr>
        <p:sp>
          <p:nvSpPr>
            <p:cNvPr id="3" name="圆角矩形 2"/>
            <p:cNvSpPr/>
            <p:nvPr/>
          </p:nvSpPr>
          <p:spPr>
            <a:xfrm>
              <a:off x="6445" y="7791"/>
              <a:ext cx="1793" cy="1228"/>
            </a:xfrm>
            <a:prstGeom prst="roundRect">
              <a:avLst/>
            </a:prstGeom>
            <a:ln w="38100">
              <a:solidFill>
                <a:schemeClr val="accent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6898" y="7897"/>
              <a:ext cx="1340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树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645025" y="1821180"/>
            <a:ext cx="2362200" cy="755534"/>
            <a:chOff x="6445" y="7791"/>
            <a:chExt cx="4249" cy="1228"/>
          </a:xfrm>
        </p:grpSpPr>
        <p:sp>
          <p:nvSpPr>
            <p:cNvPr id="9" name="圆角矩形 8"/>
            <p:cNvSpPr/>
            <p:nvPr/>
          </p:nvSpPr>
          <p:spPr>
            <a:xfrm>
              <a:off x="6445" y="7791"/>
              <a:ext cx="4249" cy="1228"/>
            </a:xfrm>
            <a:prstGeom prst="roundRect">
              <a:avLst/>
            </a:prstGeom>
            <a:ln w="38100">
              <a:solidFill>
                <a:schemeClr val="accent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898" y="7897"/>
              <a:ext cx="3796" cy="1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离散数学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898775" y="3961130"/>
            <a:ext cx="1504950" cy="779780"/>
            <a:chOff x="6445" y="7791"/>
            <a:chExt cx="1793" cy="1228"/>
          </a:xfrm>
        </p:grpSpPr>
        <p:sp>
          <p:nvSpPr>
            <p:cNvPr id="14" name="圆角矩形 13"/>
            <p:cNvSpPr/>
            <p:nvPr/>
          </p:nvSpPr>
          <p:spPr>
            <a:xfrm>
              <a:off x="6445" y="7791"/>
              <a:ext cx="1793" cy="1228"/>
            </a:xfrm>
            <a:prstGeom prst="roundRect">
              <a:avLst/>
            </a:prstGeom>
            <a:ln w="38100">
              <a:solidFill>
                <a:schemeClr val="accent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712" y="7897"/>
              <a:ext cx="1340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森林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909060" y="2816860"/>
            <a:ext cx="988695" cy="779780"/>
            <a:chOff x="6445" y="7791"/>
            <a:chExt cx="1793" cy="1228"/>
          </a:xfrm>
        </p:grpSpPr>
        <p:sp>
          <p:nvSpPr>
            <p:cNvPr id="17" name="圆角矩形 16"/>
            <p:cNvSpPr/>
            <p:nvPr/>
          </p:nvSpPr>
          <p:spPr>
            <a:xfrm>
              <a:off x="6445" y="7791"/>
              <a:ext cx="1793" cy="1228"/>
            </a:xfrm>
            <a:prstGeom prst="roundRect">
              <a:avLst/>
            </a:prstGeom>
            <a:ln w="38100">
              <a:solidFill>
                <a:schemeClr val="accent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712" y="7897"/>
              <a:ext cx="1340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图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95325" y="6203950"/>
            <a:ext cx="1416050" cy="533400"/>
            <a:chOff x="6444" y="7791"/>
            <a:chExt cx="1794" cy="1228"/>
          </a:xfrm>
        </p:grpSpPr>
        <p:sp>
          <p:nvSpPr>
            <p:cNvPr id="20" name="圆角矩形 19"/>
            <p:cNvSpPr/>
            <p:nvPr/>
          </p:nvSpPr>
          <p:spPr>
            <a:xfrm>
              <a:off x="6445" y="7791"/>
              <a:ext cx="1793" cy="1228"/>
            </a:xfrm>
            <a:prstGeom prst="roundRect">
              <a:avLst/>
            </a:prstGeom>
            <a:ln w="38100">
              <a:solidFill>
                <a:schemeClr val="accent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444" y="7897"/>
              <a:ext cx="1794" cy="1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二叉树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978785" y="6065772"/>
            <a:ext cx="941070" cy="704598"/>
            <a:chOff x="6445" y="7451"/>
            <a:chExt cx="1793" cy="1568"/>
          </a:xfrm>
        </p:grpSpPr>
        <p:sp>
          <p:nvSpPr>
            <p:cNvPr id="23" name="圆角矩形 22"/>
            <p:cNvSpPr/>
            <p:nvPr/>
          </p:nvSpPr>
          <p:spPr>
            <a:xfrm>
              <a:off x="6445" y="7791"/>
              <a:ext cx="1793" cy="1228"/>
            </a:xfrm>
            <a:prstGeom prst="roundRect">
              <a:avLst/>
            </a:prstGeom>
            <a:ln w="38100">
              <a:solidFill>
                <a:schemeClr val="accent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445" y="7451"/>
              <a:ext cx="1607" cy="14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......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329555" y="3961117"/>
            <a:ext cx="1108710" cy="720103"/>
            <a:chOff x="6445" y="7791"/>
            <a:chExt cx="1793" cy="1228"/>
          </a:xfrm>
        </p:grpSpPr>
        <p:sp>
          <p:nvSpPr>
            <p:cNvPr id="29" name="圆角矩形 28"/>
            <p:cNvSpPr/>
            <p:nvPr/>
          </p:nvSpPr>
          <p:spPr>
            <a:xfrm>
              <a:off x="6445" y="7791"/>
              <a:ext cx="1793" cy="1228"/>
            </a:xfrm>
            <a:prstGeom prst="roundRect">
              <a:avLst/>
            </a:prstGeom>
            <a:ln w="38100">
              <a:solidFill>
                <a:schemeClr val="accent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445" y="7791"/>
              <a:ext cx="1607" cy="1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......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387590" y="2809227"/>
            <a:ext cx="1108710" cy="720103"/>
            <a:chOff x="6445" y="7791"/>
            <a:chExt cx="1793" cy="1228"/>
          </a:xfrm>
        </p:grpSpPr>
        <p:sp>
          <p:nvSpPr>
            <p:cNvPr id="32" name="圆角矩形 31"/>
            <p:cNvSpPr/>
            <p:nvPr/>
          </p:nvSpPr>
          <p:spPr>
            <a:xfrm>
              <a:off x="6445" y="7791"/>
              <a:ext cx="1793" cy="1228"/>
            </a:xfrm>
            <a:prstGeom prst="roundRect">
              <a:avLst/>
            </a:prstGeom>
            <a:ln w="38100">
              <a:solidFill>
                <a:schemeClr val="accent1"/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6445" y="7791"/>
              <a:ext cx="1607" cy="1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......</a:t>
              </a:r>
            </a:p>
          </p:txBody>
        </p:sp>
      </p:grpSp>
      <p:cxnSp>
        <p:nvCxnSpPr>
          <p:cNvPr id="34" name="直接箭头连接符 33"/>
          <p:cNvCxnSpPr/>
          <p:nvPr/>
        </p:nvCxnSpPr>
        <p:spPr>
          <a:xfrm flipH="1">
            <a:off x="4403725" y="2576830"/>
            <a:ext cx="1422400" cy="24003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>
            <a:off x="5826125" y="2576830"/>
            <a:ext cx="2058670" cy="23241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 flipH="1">
            <a:off x="3651250" y="3595370"/>
            <a:ext cx="682625" cy="36576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>
            <a:off x="4403725" y="3596640"/>
            <a:ext cx="1423035" cy="36449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/>
        </p:nvCxnSpPr>
        <p:spPr>
          <a:xfrm flipH="1">
            <a:off x="2647950" y="4740910"/>
            <a:ext cx="1003300" cy="37846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 flipH="1">
            <a:off x="1403985" y="5885815"/>
            <a:ext cx="1233170" cy="31813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/>
          <p:nvPr/>
        </p:nvCxnSpPr>
        <p:spPr>
          <a:xfrm>
            <a:off x="2638425" y="5890895"/>
            <a:ext cx="781050" cy="31432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ne&quot;,&quot;Name&quot;:&quot;无&quot;,&quot;HeaderHeight&quot;:0.0,&quot;FooterHeight&quot;:0.0,&quot;SideMargin&quot;:0.0,&quot;TopMargin&quot;:0.0,&quot;BottomMargin&quot;:0.0,&quot;IntervalMargin&quot;:0.0,&quot;SettingType&quot;:&quot;System&quot;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509271132"/>
  <p:tag name="KSO_WM_UNIT_PLACING_PICTURE_USER_VIEWPORT" val="{&quot;height&quot;:4500,&quot;width&quot;:8370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509271132"/>
  <p:tag name="KSO_WM_UNIT_PLACING_PICTURE_USER_VIEWPORT" val="{&quot;height&quot;:4500,&quot;width&quot;:8370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2026</Words>
  <Application>Microsoft Office PowerPoint</Application>
  <PresentationFormat>宽屏</PresentationFormat>
  <Paragraphs>403</Paragraphs>
  <Slides>36</Slides>
  <Notes>24</Notes>
  <HiddenSlides>0</HiddenSlides>
  <MMClips>1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36</vt:i4>
      </vt:variant>
    </vt:vector>
  </HeadingPairs>
  <TitlesOfParts>
    <vt:vector size="50" baseType="lpstr">
      <vt:lpstr>Adobe 黑体 Std R</vt:lpstr>
      <vt:lpstr>等线</vt:lpstr>
      <vt:lpstr>等线 Light</vt:lpstr>
      <vt:lpstr>黑体</vt:lpstr>
      <vt:lpstr>宋体</vt:lpstr>
      <vt:lpstr>Arial</vt:lpstr>
      <vt:lpstr>Calibri</vt:lpstr>
      <vt:lpstr>Tahoma</vt:lpstr>
      <vt:lpstr>Times New Roman</vt:lpstr>
      <vt:lpstr>Wingdings</vt:lpstr>
      <vt:lpstr>Office 主题​​</vt:lpstr>
      <vt:lpstr>1_Office 主题​​</vt:lpstr>
      <vt:lpstr>Visio.Drawing.11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蓓文 潘</dc:creator>
  <cp:lastModifiedBy>文琛 林</cp:lastModifiedBy>
  <cp:revision>416</cp:revision>
  <dcterms:created xsi:type="dcterms:W3CDTF">2019-02-20T13:01:00Z</dcterms:created>
  <dcterms:modified xsi:type="dcterms:W3CDTF">2020-04-24T12:51:41Z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